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468" r:id="rId3"/>
    <p:sldId id="259" r:id="rId4"/>
    <p:sldId id="484" r:id="rId5"/>
    <p:sldId id="449" r:id="rId6"/>
    <p:sldId id="474" r:id="rId7"/>
    <p:sldId id="477" r:id="rId8"/>
    <p:sldId id="465" r:id="rId9"/>
    <p:sldId id="466" r:id="rId10"/>
    <p:sldId id="475" r:id="rId11"/>
    <p:sldId id="476" r:id="rId12"/>
    <p:sldId id="485" r:id="rId13"/>
    <p:sldId id="486" r:id="rId14"/>
    <p:sldId id="471" r:id="rId15"/>
    <p:sldId id="487" r:id="rId16"/>
    <p:sldId id="469" r:id="rId17"/>
    <p:sldId id="488" r:id="rId18"/>
    <p:sldId id="444" r:id="rId19"/>
    <p:sldId id="495" r:id="rId20"/>
    <p:sldId id="470" r:id="rId21"/>
    <p:sldId id="426" r:id="rId22"/>
    <p:sldId id="491" r:id="rId23"/>
    <p:sldId id="496" r:id="rId24"/>
    <p:sldId id="497" r:id="rId25"/>
    <p:sldId id="435"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66"/>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8"/>
    </p:cViewPr>
  </p:sorterViewPr>
  <p:notesViewPr>
    <p:cSldViewPr>
      <p:cViewPr varScale="1">
        <p:scale>
          <a:sx n="86" d="100"/>
          <a:sy n="86" d="100"/>
        </p:scale>
        <p:origin x="-197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C92D9-E726-45D7-950A-0107D588D0C6}" type="doc">
      <dgm:prSet loTypeId="urn:microsoft.com/office/officeart/2005/8/layout/pyramid1" loCatId="pyramid" qsTypeId="urn:microsoft.com/office/officeart/2005/8/quickstyle/simple1#1" qsCatId="simple" csTypeId="urn:microsoft.com/office/officeart/2005/8/colors/colorful2" csCatId="colorful" phldr="1"/>
      <dgm:spPr/>
    </dgm:pt>
    <dgm:pt modelId="{B1793893-FF97-4E15-B251-498A1CE41DDE}">
      <dgm:prSet phldrT="[Text]"/>
      <dgm:spPr/>
      <dgm:t>
        <a:bodyPr/>
        <a:lstStyle/>
        <a:p>
          <a:r>
            <a:rPr lang="en-US" dirty="0" smtClean="0"/>
            <a:t> </a:t>
          </a:r>
          <a:endParaRPr lang="en-US" dirty="0"/>
        </a:p>
      </dgm:t>
    </dgm:pt>
    <dgm:pt modelId="{6B1003C1-D05D-434B-9D79-A32C0123DE21}" type="parTrans" cxnId="{010475FC-63F2-4DC9-ADFD-D1E1739BC1E5}">
      <dgm:prSet/>
      <dgm:spPr/>
      <dgm:t>
        <a:bodyPr/>
        <a:lstStyle/>
        <a:p>
          <a:endParaRPr lang="en-US"/>
        </a:p>
      </dgm:t>
    </dgm:pt>
    <dgm:pt modelId="{8D4F3948-E7FC-457F-AF1D-AF84FD71CB1B}" type="sibTrans" cxnId="{010475FC-63F2-4DC9-ADFD-D1E1739BC1E5}">
      <dgm:prSet/>
      <dgm:spPr/>
      <dgm:t>
        <a:bodyPr/>
        <a:lstStyle/>
        <a:p>
          <a:endParaRPr lang="en-US"/>
        </a:p>
      </dgm:t>
    </dgm:pt>
    <dgm:pt modelId="{8F1DB30D-AB22-4A3A-A0EF-E9BE359FE91A}">
      <dgm:prSet phldrT="[Text]"/>
      <dgm:spPr/>
      <dgm:t>
        <a:bodyPr/>
        <a:lstStyle/>
        <a:p>
          <a:r>
            <a:rPr lang="en-US" dirty="0" smtClean="0"/>
            <a:t> </a:t>
          </a:r>
          <a:endParaRPr lang="en-US" dirty="0"/>
        </a:p>
      </dgm:t>
    </dgm:pt>
    <dgm:pt modelId="{277BC85F-6CAE-4F22-8DF0-12E2DF527CEC}" type="parTrans" cxnId="{12B23382-1F51-4B43-86AE-D97D8E5E41A1}">
      <dgm:prSet/>
      <dgm:spPr/>
      <dgm:t>
        <a:bodyPr/>
        <a:lstStyle/>
        <a:p>
          <a:endParaRPr lang="en-US"/>
        </a:p>
      </dgm:t>
    </dgm:pt>
    <dgm:pt modelId="{CBF5710F-57AE-4F25-8D81-CE2E01735228}" type="sibTrans" cxnId="{12B23382-1F51-4B43-86AE-D97D8E5E41A1}">
      <dgm:prSet/>
      <dgm:spPr/>
      <dgm:t>
        <a:bodyPr/>
        <a:lstStyle/>
        <a:p>
          <a:endParaRPr lang="en-US"/>
        </a:p>
      </dgm:t>
    </dgm:pt>
    <dgm:pt modelId="{24B7558E-E305-42CD-AD8B-62B422FDE545}">
      <dgm:prSet phldrT="[Text]"/>
      <dgm:spPr/>
      <dgm:t>
        <a:bodyPr/>
        <a:lstStyle/>
        <a:p>
          <a:r>
            <a:rPr lang="en-US" dirty="0" smtClean="0"/>
            <a:t> </a:t>
          </a:r>
          <a:endParaRPr lang="en-US" dirty="0"/>
        </a:p>
      </dgm:t>
    </dgm:pt>
    <dgm:pt modelId="{53387E65-D20B-4AD2-91A1-19C0EE92D48C}" type="sibTrans" cxnId="{E6851C8B-C40B-473C-B66F-2F57E02AB371}">
      <dgm:prSet/>
      <dgm:spPr/>
      <dgm:t>
        <a:bodyPr/>
        <a:lstStyle/>
        <a:p>
          <a:endParaRPr lang="en-US"/>
        </a:p>
      </dgm:t>
    </dgm:pt>
    <dgm:pt modelId="{895587E5-AB76-4935-9CA2-C364B2A2FF67}" type="parTrans" cxnId="{E6851C8B-C40B-473C-B66F-2F57E02AB371}">
      <dgm:prSet/>
      <dgm:spPr/>
      <dgm:t>
        <a:bodyPr/>
        <a:lstStyle/>
        <a:p>
          <a:endParaRPr lang="en-US"/>
        </a:p>
      </dgm:t>
    </dgm:pt>
    <dgm:pt modelId="{40F85EC4-9AEF-430D-BB25-F4574413E46D}" type="pres">
      <dgm:prSet presAssocID="{564C92D9-E726-45D7-950A-0107D588D0C6}" presName="Name0" presStyleCnt="0">
        <dgm:presLayoutVars>
          <dgm:dir/>
          <dgm:animLvl val="lvl"/>
          <dgm:resizeHandles val="exact"/>
        </dgm:presLayoutVars>
      </dgm:prSet>
      <dgm:spPr/>
    </dgm:pt>
    <dgm:pt modelId="{ECF6E8F9-72A8-4A3D-A5F1-F479C8EB557C}" type="pres">
      <dgm:prSet presAssocID="{24B7558E-E305-42CD-AD8B-62B422FDE545}" presName="Name8" presStyleCnt="0"/>
      <dgm:spPr/>
    </dgm:pt>
    <dgm:pt modelId="{2AF689EF-2512-4B39-B2E1-EEEB4E27C1E9}" type="pres">
      <dgm:prSet presAssocID="{24B7558E-E305-42CD-AD8B-62B422FDE545}" presName="level" presStyleLbl="node1" presStyleIdx="0" presStyleCnt="3">
        <dgm:presLayoutVars>
          <dgm:chMax val="1"/>
          <dgm:bulletEnabled val="1"/>
        </dgm:presLayoutVars>
      </dgm:prSet>
      <dgm:spPr/>
      <dgm:t>
        <a:bodyPr/>
        <a:lstStyle/>
        <a:p>
          <a:endParaRPr lang="en-US"/>
        </a:p>
      </dgm:t>
    </dgm:pt>
    <dgm:pt modelId="{9DBD5EFC-D2F8-4C72-9924-F4F4B21EA731}" type="pres">
      <dgm:prSet presAssocID="{24B7558E-E305-42CD-AD8B-62B422FDE545}" presName="levelTx" presStyleLbl="revTx" presStyleIdx="0" presStyleCnt="0">
        <dgm:presLayoutVars>
          <dgm:chMax val="1"/>
          <dgm:bulletEnabled val="1"/>
        </dgm:presLayoutVars>
      </dgm:prSet>
      <dgm:spPr/>
      <dgm:t>
        <a:bodyPr/>
        <a:lstStyle/>
        <a:p>
          <a:endParaRPr lang="en-US"/>
        </a:p>
      </dgm:t>
    </dgm:pt>
    <dgm:pt modelId="{E6494490-6AA7-443E-8331-32C37B0B64C1}" type="pres">
      <dgm:prSet presAssocID="{B1793893-FF97-4E15-B251-498A1CE41DDE}" presName="Name8" presStyleCnt="0"/>
      <dgm:spPr/>
    </dgm:pt>
    <dgm:pt modelId="{1C9243F7-57B9-4680-95D5-B00E550B8829}" type="pres">
      <dgm:prSet presAssocID="{B1793893-FF97-4E15-B251-498A1CE41DDE}" presName="level" presStyleLbl="node1" presStyleIdx="1" presStyleCnt="3">
        <dgm:presLayoutVars>
          <dgm:chMax val="1"/>
          <dgm:bulletEnabled val="1"/>
        </dgm:presLayoutVars>
      </dgm:prSet>
      <dgm:spPr/>
      <dgm:t>
        <a:bodyPr/>
        <a:lstStyle/>
        <a:p>
          <a:endParaRPr lang="en-US"/>
        </a:p>
      </dgm:t>
    </dgm:pt>
    <dgm:pt modelId="{FB9D1BC1-8020-49A5-926F-7937C44D9394}" type="pres">
      <dgm:prSet presAssocID="{B1793893-FF97-4E15-B251-498A1CE41DDE}" presName="levelTx" presStyleLbl="revTx" presStyleIdx="0" presStyleCnt="0">
        <dgm:presLayoutVars>
          <dgm:chMax val="1"/>
          <dgm:bulletEnabled val="1"/>
        </dgm:presLayoutVars>
      </dgm:prSet>
      <dgm:spPr/>
      <dgm:t>
        <a:bodyPr/>
        <a:lstStyle/>
        <a:p>
          <a:endParaRPr lang="en-US"/>
        </a:p>
      </dgm:t>
    </dgm:pt>
    <dgm:pt modelId="{27CB5CFB-BC84-4A52-BE4E-331EBFC7A5AA}" type="pres">
      <dgm:prSet presAssocID="{8F1DB30D-AB22-4A3A-A0EF-E9BE359FE91A}" presName="Name8" presStyleCnt="0"/>
      <dgm:spPr/>
    </dgm:pt>
    <dgm:pt modelId="{643E9EEF-B577-4E43-B0B4-E4ED1426307C}" type="pres">
      <dgm:prSet presAssocID="{8F1DB30D-AB22-4A3A-A0EF-E9BE359FE91A}" presName="level" presStyleLbl="node1" presStyleIdx="2" presStyleCnt="3" custLinFactNeighborX="-7143" custLinFactNeighborY="29787">
        <dgm:presLayoutVars>
          <dgm:chMax val="1"/>
          <dgm:bulletEnabled val="1"/>
        </dgm:presLayoutVars>
      </dgm:prSet>
      <dgm:spPr/>
      <dgm:t>
        <a:bodyPr/>
        <a:lstStyle/>
        <a:p>
          <a:endParaRPr lang="en-US"/>
        </a:p>
      </dgm:t>
    </dgm:pt>
    <dgm:pt modelId="{B45757B1-5929-4885-83AD-8EE80A5A38A7}" type="pres">
      <dgm:prSet presAssocID="{8F1DB30D-AB22-4A3A-A0EF-E9BE359FE91A}" presName="levelTx" presStyleLbl="revTx" presStyleIdx="0" presStyleCnt="0">
        <dgm:presLayoutVars>
          <dgm:chMax val="1"/>
          <dgm:bulletEnabled val="1"/>
        </dgm:presLayoutVars>
      </dgm:prSet>
      <dgm:spPr/>
      <dgm:t>
        <a:bodyPr/>
        <a:lstStyle/>
        <a:p>
          <a:endParaRPr lang="en-US"/>
        </a:p>
      </dgm:t>
    </dgm:pt>
  </dgm:ptLst>
  <dgm:cxnLst>
    <dgm:cxn modelId="{AF68DDD0-7A2B-4100-8698-780FFD837A19}" type="presOf" srcId="{564C92D9-E726-45D7-950A-0107D588D0C6}" destId="{40F85EC4-9AEF-430D-BB25-F4574413E46D}" srcOrd="0" destOrd="0" presId="urn:microsoft.com/office/officeart/2005/8/layout/pyramid1"/>
    <dgm:cxn modelId="{32896E65-E66A-4659-931F-D546EA9CD3B8}" type="presOf" srcId="{B1793893-FF97-4E15-B251-498A1CE41DDE}" destId="{FB9D1BC1-8020-49A5-926F-7937C44D9394}" srcOrd="1" destOrd="0" presId="urn:microsoft.com/office/officeart/2005/8/layout/pyramid1"/>
    <dgm:cxn modelId="{12B23382-1F51-4B43-86AE-D97D8E5E41A1}" srcId="{564C92D9-E726-45D7-950A-0107D588D0C6}" destId="{8F1DB30D-AB22-4A3A-A0EF-E9BE359FE91A}" srcOrd="2" destOrd="0" parTransId="{277BC85F-6CAE-4F22-8DF0-12E2DF527CEC}" sibTransId="{CBF5710F-57AE-4F25-8D81-CE2E01735228}"/>
    <dgm:cxn modelId="{5847CA0F-1F29-452F-BDE0-94A88B4189C8}" type="presOf" srcId="{B1793893-FF97-4E15-B251-498A1CE41DDE}" destId="{1C9243F7-57B9-4680-95D5-B00E550B8829}" srcOrd="0" destOrd="0" presId="urn:microsoft.com/office/officeart/2005/8/layout/pyramid1"/>
    <dgm:cxn modelId="{E5446DDB-2D04-4B32-B967-64C5D2A1BA15}" type="presOf" srcId="{24B7558E-E305-42CD-AD8B-62B422FDE545}" destId="{2AF689EF-2512-4B39-B2E1-EEEB4E27C1E9}" srcOrd="0" destOrd="0" presId="urn:microsoft.com/office/officeart/2005/8/layout/pyramid1"/>
    <dgm:cxn modelId="{F40687A1-9687-4995-83A9-14D358E36B2F}" type="presOf" srcId="{24B7558E-E305-42CD-AD8B-62B422FDE545}" destId="{9DBD5EFC-D2F8-4C72-9924-F4F4B21EA731}" srcOrd="1" destOrd="0" presId="urn:microsoft.com/office/officeart/2005/8/layout/pyramid1"/>
    <dgm:cxn modelId="{E027D521-E5D3-4E98-A3CF-6CE87EB38699}" type="presOf" srcId="{8F1DB30D-AB22-4A3A-A0EF-E9BE359FE91A}" destId="{B45757B1-5929-4885-83AD-8EE80A5A38A7}" srcOrd="1" destOrd="0" presId="urn:microsoft.com/office/officeart/2005/8/layout/pyramid1"/>
    <dgm:cxn modelId="{E6851C8B-C40B-473C-B66F-2F57E02AB371}" srcId="{564C92D9-E726-45D7-950A-0107D588D0C6}" destId="{24B7558E-E305-42CD-AD8B-62B422FDE545}" srcOrd="0" destOrd="0" parTransId="{895587E5-AB76-4935-9CA2-C364B2A2FF67}" sibTransId="{53387E65-D20B-4AD2-91A1-19C0EE92D48C}"/>
    <dgm:cxn modelId="{5391F623-045E-415E-997E-31BD1C66B763}" type="presOf" srcId="{8F1DB30D-AB22-4A3A-A0EF-E9BE359FE91A}" destId="{643E9EEF-B577-4E43-B0B4-E4ED1426307C}" srcOrd="0" destOrd="0" presId="urn:microsoft.com/office/officeart/2005/8/layout/pyramid1"/>
    <dgm:cxn modelId="{010475FC-63F2-4DC9-ADFD-D1E1739BC1E5}" srcId="{564C92D9-E726-45D7-950A-0107D588D0C6}" destId="{B1793893-FF97-4E15-B251-498A1CE41DDE}" srcOrd="1" destOrd="0" parTransId="{6B1003C1-D05D-434B-9D79-A32C0123DE21}" sibTransId="{8D4F3948-E7FC-457F-AF1D-AF84FD71CB1B}"/>
    <dgm:cxn modelId="{B1754D9C-FE1E-40B0-B205-8B682FC585FF}" type="presParOf" srcId="{40F85EC4-9AEF-430D-BB25-F4574413E46D}" destId="{ECF6E8F9-72A8-4A3D-A5F1-F479C8EB557C}" srcOrd="0" destOrd="0" presId="urn:microsoft.com/office/officeart/2005/8/layout/pyramid1"/>
    <dgm:cxn modelId="{AE93ED6B-F6CB-4A92-A9F9-3756AE177E53}" type="presParOf" srcId="{ECF6E8F9-72A8-4A3D-A5F1-F479C8EB557C}" destId="{2AF689EF-2512-4B39-B2E1-EEEB4E27C1E9}" srcOrd="0" destOrd="0" presId="urn:microsoft.com/office/officeart/2005/8/layout/pyramid1"/>
    <dgm:cxn modelId="{535908F0-DDE5-49FD-8E2D-FCCB3A47CD9D}" type="presParOf" srcId="{ECF6E8F9-72A8-4A3D-A5F1-F479C8EB557C}" destId="{9DBD5EFC-D2F8-4C72-9924-F4F4B21EA731}" srcOrd="1" destOrd="0" presId="urn:microsoft.com/office/officeart/2005/8/layout/pyramid1"/>
    <dgm:cxn modelId="{6932E6A7-0922-41CD-A09B-CDB47AC0A5E8}" type="presParOf" srcId="{40F85EC4-9AEF-430D-BB25-F4574413E46D}" destId="{E6494490-6AA7-443E-8331-32C37B0B64C1}" srcOrd="1" destOrd="0" presId="urn:microsoft.com/office/officeart/2005/8/layout/pyramid1"/>
    <dgm:cxn modelId="{A7E4F49E-6B92-4524-874D-18131FC966AD}" type="presParOf" srcId="{E6494490-6AA7-443E-8331-32C37B0B64C1}" destId="{1C9243F7-57B9-4680-95D5-B00E550B8829}" srcOrd="0" destOrd="0" presId="urn:microsoft.com/office/officeart/2005/8/layout/pyramid1"/>
    <dgm:cxn modelId="{3271B63E-DDD5-4363-84BE-6B8C2F4D63CF}" type="presParOf" srcId="{E6494490-6AA7-443E-8331-32C37B0B64C1}" destId="{FB9D1BC1-8020-49A5-926F-7937C44D9394}" srcOrd="1" destOrd="0" presId="urn:microsoft.com/office/officeart/2005/8/layout/pyramid1"/>
    <dgm:cxn modelId="{9ADB6C90-979C-4B67-98DF-DC238E9733E4}" type="presParOf" srcId="{40F85EC4-9AEF-430D-BB25-F4574413E46D}" destId="{27CB5CFB-BC84-4A52-BE4E-331EBFC7A5AA}" srcOrd="2" destOrd="0" presId="urn:microsoft.com/office/officeart/2005/8/layout/pyramid1"/>
    <dgm:cxn modelId="{E3877B46-E766-4EDF-99EF-1A6A3118CB14}" type="presParOf" srcId="{27CB5CFB-BC84-4A52-BE4E-331EBFC7A5AA}" destId="{643E9EEF-B577-4E43-B0B4-E4ED1426307C}" srcOrd="0" destOrd="0" presId="urn:microsoft.com/office/officeart/2005/8/layout/pyramid1"/>
    <dgm:cxn modelId="{BA7DE1C5-42BC-496B-8408-9822B8FD794A}" type="presParOf" srcId="{27CB5CFB-BC84-4A52-BE4E-331EBFC7A5AA}" destId="{B45757B1-5929-4885-83AD-8EE80A5A38A7}"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7C4403C3-3F85-448C-9086-DFD28178C31A}" type="datetimeFigureOut">
              <a:rPr lang="en-US"/>
              <a:pPr>
                <a:defRPr/>
              </a:pPr>
              <a:t>11/1/2011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02BA61DA-5B78-4C98-AF01-525348CF822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17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fld id="{FA50DA02-AD5D-4A50-98B2-50D80EAAE6A3}" type="datetimeFigureOut">
              <a:rPr lang="en-US"/>
              <a:pPr>
                <a:defRPr/>
              </a:pPr>
              <a:t>11/1/2011</a:t>
            </a:fld>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17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5684AEEF-3D66-4F41-A80C-73CB528519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82688" y="695325"/>
            <a:ext cx="4649787" cy="3487738"/>
          </a:xfrm>
          <a:ln/>
        </p:spPr>
      </p:sp>
      <p:sp>
        <p:nvSpPr>
          <p:cNvPr id="19458" name="Rectangle 3"/>
          <p:cNvSpPr>
            <a:spLocks noGrp="1" noChangeArrowheads="1"/>
          </p:cNvSpPr>
          <p:nvPr>
            <p:ph type="body" idx="1"/>
          </p:nvPr>
        </p:nvSpPr>
        <p:spPr>
          <a:xfrm>
            <a:off x="933450" y="4416425"/>
            <a:ext cx="5143500" cy="4184650"/>
          </a:xfrm>
          <a:noFill/>
          <a:ln/>
        </p:spPr>
        <p:txBody>
          <a:bodyPr/>
          <a:lstStyle/>
          <a:p>
            <a:pPr eaLnBrk="1" hangingPunct="1"/>
            <a:r>
              <a:rPr lang="en-US" smtClean="0"/>
              <a:t>Another 5+K in MTT ICH</a:t>
            </a:r>
          </a:p>
          <a:p>
            <a:pPr eaLnBrk="1" hangingPunct="1"/>
            <a:endParaRPr lang="en-US" smtClean="0"/>
          </a:p>
          <a:p>
            <a:pPr eaLnBrk="1" hangingPunct="1"/>
            <a:r>
              <a:rPr lang="en-US" smtClean="0"/>
              <a:t>Reaching nearly 1000 students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74D9247D-7214-4339-B484-4ECF02851E2D}" type="slidenum">
              <a:rPr lang="en-US" smtClean="0"/>
              <a:pPr/>
              <a:t>6</a:t>
            </a:fld>
            <a:endParaRPr lang="en-US" smtClean="0"/>
          </a:p>
        </p:txBody>
      </p:sp>
      <p:sp>
        <p:nvSpPr>
          <p:cNvPr id="24578" name="Rectangle 2"/>
          <p:cNvSpPr>
            <a:spLocks noGrp="1" noRot="1" noChangeArrowheads="1" noTextEdit="1"/>
          </p:cNvSpPr>
          <p:nvPr>
            <p:ph type="sldImg"/>
          </p:nvPr>
        </p:nvSpPr>
        <p:spPr>
          <a:xfrm>
            <a:off x="1182688" y="695325"/>
            <a:ext cx="4649787" cy="3487738"/>
          </a:xfrm>
          <a:ln/>
        </p:spPr>
      </p:sp>
      <p:sp>
        <p:nvSpPr>
          <p:cNvPr id="24579" name="Rectangle 3"/>
          <p:cNvSpPr>
            <a:spLocks noGrp="1" noChangeArrowheads="1"/>
          </p:cNvSpPr>
          <p:nvPr>
            <p:ph type="body" idx="1"/>
          </p:nvPr>
        </p:nvSpPr>
        <p:spPr>
          <a:xfrm>
            <a:off x="933450" y="4416425"/>
            <a:ext cx="5143500" cy="4184650"/>
          </a:xfrm>
          <a:noFill/>
          <a:ln/>
        </p:spPr>
        <p:txBody>
          <a:bodyPr/>
          <a:lstStyle/>
          <a:p>
            <a:r>
              <a:rPr lang="en-US" smtClean="0"/>
              <a:t>Another 5+K in MTT ICH</a:t>
            </a:r>
          </a:p>
          <a:p>
            <a:endParaRPr lang="en-US" smtClean="0"/>
          </a:p>
          <a:p>
            <a:r>
              <a:rPr lang="en-US" smtClean="0"/>
              <a:t>Reaching nearly 1000 students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063B9AEB-F831-4F2D-85B7-3020982073E2}" type="slidenum">
              <a:rPr lang="en-US" smtClean="0"/>
              <a:pPr/>
              <a:t>10</a:t>
            </a:fld>
            <a:endParaRPr lang="en-US" smtClean="0"/>
          </a:p>
        </p:txBody>
      </p:sp>
      <p:sp>
        <p:nvSpPr>
          <p:cNvPr id="29698" name="Rectangle 2"/>
          <p:cNvSpPr>
            <a:spLocks noGrp="1" noRot="1" noChangeArrowheads="1" noTextEdit="1"/>
          </p:cNvSpPr>
          <p:nvPr>
            <p:ph type="sldImg"/>
          </p:nvPr>
        </p:nvSpPr>
        <p:spPr>
          <a:xfrm>
            <a:off x="1182688" y="695325"/>
            <a:ext cx="4649787" cy="3487738"/>
          </a:xfrm>
          <a:ln/>
        </p:spPr>
      </p:sp>
      <p:sp>
        <p:nvSpPr>
          <p:cNvPr id="29699" name="Rectangle 3"/>
          <p:cNvSpPr>
            <a:spLocks noGrp="1" noChangeArrowheads="1"/>
          </p:cNvSpPr>
          <p:nvPr>
            <p:ph type="body" idx="1"/>
          </p:nvPr>
        </p:nvSpPr>
        <p:spPr>
          <a:xfrm>
            <a:off x="933450" y="4416425"/>
            <a:ext cx="5143500" cy="4184650"/>
          </a:xfrm>
          <a:noFill/>
          <a:ln/>
        </p:spPr>
        <p:txBody>
          <a:bodyPr/>
          <a:lstStyle/>
          <a:p>
            <a:r>
              <a:rPr lang="en-US" smtClean="0"/>
              <a:t>Another 5+K in MTT ICH</a:t>
            </a:r>
          </a:p>
          <a:p>
            <a:endParaRPr lang="en-US" smtClean="0"/>
          </a:p>
          <a:p>
            <a:r>
              <a:rPr lang="en-US" smtClean="0"/>
              <a:t>Reaching nearly 1000 students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A7DF4B4-1AAB-4148-9202-10FFBF653F2D}" type="slidenum">
              <a:rPr lang="en-US" smtClean="0"/>
              <a:pPr/>
              <a:t>11</a:t>
            </a:fld>
            <a:endParaRPr lang="en-US" smtClean="0"/>
          </a:p>
        </p:txBody>
      </p:sp>
      <p:sp>
        <p:nvSpPr>
          <p:cNvPr id="31746" name="Rectangle 2"/>
          <p:cNvSpPr>
            <a:spLocks noGrp="1" noRot="1" noChangeArrowheads="1" noTextEdit="1"/>
          </p:cNvSpPr>
          <p:nvPr>
            <p:ph type="sldImg"/>
          </p:nvPr>
        </p:nvSpPr>
        <p:spPr>
          <a:ln/>
        </p:spPr>
      </p:sp>
      <p:sp>
        <p:nvSpPr>
          <p:cNvPr id="31747" name="Rectangle 3"/>
          <p:cNvSpPr>
            <a:spLocks noGrp="1" noChangeArrowheads="1"/>
          </p:cNvSpPr>
          <p:nvPr>
            <p:ph type="body" idx="1"/>
          </p:nvPr>
        </p:nvSpPr>
        <p:spPr>
          <a:xfrm>
            <a:off x="935038" y="4416425"/>
            <a:ext cx="5140325" cy="4183063"/>
          </a:xfrm>
          <a:noFill/>
          <a:ln/>
        </p:spPr>
        <p:txBody>
          <a:bodyPr/>
          <a:lstStyle/>
          <a:p>
            <a:endParaRPr lang="en-US" altLang="ko-KR" smtClean="0">
              <a:ea typeface="Gulim"/>
              <a:cs typeface="Gulim"/>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96975" y="708025"/>
            <a:ext cx="4625975" cy="3470275"/>
          </a:xfrm>
          <a:ln/>
        </p:spPr>
      </p:sp>
      <p:sp>
        <p:nvSpPr>
          <p:cNvPr id="37890" name="Rectangle 3"/>
          <p:cNvSpPr>
            <a:spLocks noGrp="1" noChangeArrowheads="1"/>
          </p:cNvSpPr>
          <p:nvPr>
            <p:ph type="body" idx="1"/>
          </p:nvPr>
        </p:nvSpPr>
        <p:spPr>
          <a:xfrm>
            <a:off x="933450" y="4414838"/>
            <a:ext cx="5143500" cy="4181475"/>
          </a:xfrm>
          <a:noFill/>
          <a:ln/>
        </p:spPr>
        <p:txBody>
          <a:bodyPr/>
          <a:lstStyle/>
          <a:p>
            <a:pPr>
              <a:lnSpc>
                <a:spcPct val="80000"/>
              </a:lnSpc>
            </a:pPr>
            <a:r>
              <a:rPr lang="en-US" sz="1000" smtClean="0"/>
              <a:t>The Defense Language Institute Foreign Language Center provides foreign language education and training to the Department of Defense at various levels of proficiency and need in Monterey, via Distance Learning platforms, mobile training teams, and through faculty and staff permanently stationed outside of Monterey.  Those stationed outside of Monterey are termed Language Training Detachments and range in size from a one person liaison to some detachments consisting of 20 or more faculty and staff.  Many of the Language Training Detachments (or LTDs) incorporate contracted faculty.  There are two major types of LTDs – the Extension Programs Division which consist of nine LTDs providing sustainment and enhancement foreign language services to US military language professionals supporting primarily intelligence agencies and functions.  You can see the locations of those LTDs on the left side of this chart.  </a:t>
            </a:r>
          </a:p>
          <a:p>
            <a:pPr>
              <a:lnSpc>
                <a:spcPct val="80000"/>
              </a:lnSpc>
            </a:pPr>
            <a:endParaRPr lang="en-US" sz="1000" smtClean="0"/>
          </a:p>
          <a:p>
            <a:pPr>
              <a:lnSpc>
                <a:spcPct val="80000"/>
              </a:lnSpc>
            </a:pPr>
            <a:r>
              <a:rPr lang="en-US" sz="1000" smtClean="0"/>
              <a:t>There are another 18 LTDs fielded by DLIFLC that are supervised as part of the Field Support Division.  These LTDs are divided into five major subcategories:  LTDs supporting Special Operations Forces, those supporting General Purpose Forces, AFPAK Hands LTDs, Liaison LTDs, and finally an LTD supporting the US Army’s 09L MOS at Ft. Huachuca.     </a:t>
            </a:r>
          </a:p>
          <a:p>
            <a:pPr>
              <a:lnSpc>
                <a:spcPct val="80000"/>
              </a:lnSpc>
            </a:pPr>
            <a:endParaRPr lang="en-US" sz="1000" smtClean="0"/>
          </a:p>
          <a:p>
            <a:pPr>
              <a:lnSpc>
                <a:spcPct val="80000"/>
              </a:lnSpc>
            </a:pPr>
            <a:r>
              <a:rPr lang="en-US" sz="1000" smtClean="0"/>
              <a:t>In this information brief, while I will be happy to cover any questions you may have about any type of LTD, I will concentrate on the General Purpose Force LTDs – their function, their funding, and their future.  I will discuss current requirements, requested additional requirements, and any funding deltas.   </a:t>
            </a:r>
          </a:p>
          <a:p>
            <a:pPr>
              <a:lnSpc>
                <a:spcPct val="80000"/>
              </a:lnSpc>
            </a:pPr>
            <a:endParaRPr 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CA" smtClean="0"/>
          </a:p>
        </p:txBody>
      </p:sp>
      <p:sp>
        <p:nvSpPr>
          <p:cNvPr id="44035" name="Slide Number Placeholder 3"/>
          <p:cNvSpPr>
            <a:spLocks noGrp="1"/>
          </p:cNvSpPr>
          <p:nvPr>
            <p:ph type="sldNum" sz="quarter" idx="5"/>
          </p:nvPr>
        </p:nvSpPr>
        <p:spPr>
          <a:noFill/>
        </p:spPr>
        <p:txBody>
          <a:bodyPr/>
          <a:lstStyle/>
          <a:p>
            <a:fld id="{16F10C29-3A66-4698-B742-5D3EC660DD0D}"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dliflc.edu/index.html"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2BA3BB-C983-42C9-876A-6D7769A3F7B3}" type="datetimeFigureOut">
              <a:rPr lang="en-US"/>
              <a:pPr>
                <a:defRPr/>
              </a:pPr>
              <a:t>11/1/2011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329F2-DEFF-4E1F-B548-EEBCD28666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97F28C-3BBB-40EE-A709-C721A538A24A}" type="datetimeFigureOut">
              <a:rPr lang="en-US"/>
              <a:pPr>
                <a:defRPr/>
              </a:pPr>
              <a:t>11/1/2011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2E6FF-9FC3-4970-9D5E-5AC6D195A3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050CD5-B88A-4770-B453-79E374F058F1}" type="datetimeFigureOut">
              <a:rPr lang="en-US"/>
              <a:pPr>
                <a:defRPr/>
              </a:pPr>
              <a:t>11/1/2011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75E7DB-2A01-468C-99AA-06798811AF7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p:nvPr userDrawn="1"/>
        </p:nvSpPr>
        <p:spPr>
          <a:xfrm>
            <a:off x="914400" y="6550025"/>
            <a:ext cx="2133600" cy="307975"/>
          </a:xfrm>
          <a:prstGeom prst="rect">
            <a:avLst/>
          </a:prstGeom>
          <a:noFill/>
        </p:spPr>
        <p:txBody>
          <a:bodyPr>
            <a:spAutoFit/>
          </a:bodyPr>
          <a:lstStyle/>
          <a:p>
            <a:pPr algn="ctr">
              <a:defRPr/>
            </a:pPr>
            <a:r>
              <a:rPr lang="en-US" sz="1400">
                <a:hlinkClick r:id="" action="ppaction://hlinkshowjump?jump=firstslide"/>
              </a:rPr>
              <a:t>Table of Contents</a:t>
            </a:r>
            <a:endParaRPr lang="en-US" sz="1400"/>
          </a:p>
        </p:txBody>
      </p:sp>
      <p:sp>
        <p:nvSpPr>
          <p:cNvPr id="5" name="TextBox 4"/>
          <p:cNvSpPr txBox="1"/>
          <p:nvPr userDrawn="1"/>
        </p:nvSpPr>
        <p:spPr>
          <a:xfrm>
            <a:off x="6096000" y="6550025"/>
            <a:ext cx="2133600" cy="307975"/>
          </a:xfrm>
          <a:prstGeom prst="rect">
            <a:avLst/>
          </a:prstGeom>
          <a:noFill/>
        </p:spPr>
        <p:txBody>
          <a:bodyPr>
            <a:spAutoFit/>
          </a:bodyPr>
          <a:lstStyle/>
          <a:p>
            <a:pPr algn="ctr">
              <a:defRPr/>
            </a:pPr>
            <a:r>
              <a:rPr lang="en-US" sz="1400">
                <a:hlinkClick r:id="rId2"/>
              </a:rPr>
              <a:t>www.DLIFLC.edu</a:t>
            </a:r>
            <a:endParaRPr lang="en-US" sz="1400"/>
          </a:p>
        </p:txBody>
      </p:sp>
      <p:sp>
        <p:nvSpPr>
          <p:cNvPr id="6" name="Date Placeholder 3"/>
          <p:cNvSpPr txBox="1">
            <a:spLocks/>
          </p:cNvSpPr>
          <p:nvPr userDrawn="1"/>
        </p:nvSpPr>
        <p:spPr>
          <a:xfrm>
            <a:off x="0" y="6553200"/>
            <a:ext cx="914400" cy="304800"/>
          </a:xfrm>
          <a:prstGeom prst="rect">
            <a:avLst/>
          </a:prstGeom>
        </p:spPr>
        <p:txBody>
          <a:bodyPr anchor="ctr"/>
          <a:lstStyle/>
          <a:p>
            <a:pPr>
              <a:defRPr/>
            </a:pPr>
            <a:fld id="{79B429AA-EA2E-45AA-AA69-1FB61C7C4293}" type="datetime1">
              <a:rPr lang="en-US" sz="1000">
                <a:solidFill>
                  <a:srgbClr val="898989"/>
                </a:solidFill>
              </a:rPr>
              <a:pPr>
                <a:defRPr/>
              </a:pPr>
              <a:t>11/1/2011</a:t>
            </a:fld>
            <a:endParaRPr lang="en-US" sz="1000">
              <a:solidFill>
                <a:srgbClr val="898989"/>
              </a:solidFill>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7" name="Slide Number Placeholder 17"/>
          <p:cNvSpPr>
            <a:spLocks noGrp="1"/>
          </p:cNvSpPr>
          <p:nvPr>
            <p:ph type="sldNum" sz="quarter" idx="10"/>
          </p:nvPr>
        </p:nvSpPr>
        <p:spPr>
          <a:xfrm>
            <a:off x="8229600" y="6629400"/>
            <a:ext cx="914400" cy="228600"/>
          </a:xfrm>
        </p:spPr>
        <p:txBody>
          <a:bodyPr/>
          <a:lstStyle>
            <a:lvl1pPr>
              <a:defRPr/>
            </a:lvl1pPr>
          </a:lstStyle>
          <a:p>
            <a:pPr>
              <a:defRPr/>
            </a:pPr>
            <a:fld id="{A8DADA1F-F607-4078-9870-F2A618F1995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9144EB-9611-4D82-A4B0-196AD9C2C8C4}" type="datetimeFigureOut">
              <a:rPr lang="en-US"/>
              <a:pPr>
                <a:defRPr/>
              </a:pPr>
              <a:t>11/1/2011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987383-1B1C-4241-82EC-005A03EED4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E8E47F-06B4-4472-AAD6-13F31F98FE92}" type="datetimeFigureOut">
              <a:rPr lang="en-US"/>
              <a:pPr>
                <a:defRPr/>
              </a:pPr>
              <a:t>11/1/2011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F4B004-70BE-4A56-891B-FFC7092F6C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4D03C9-D882-4527-848D-010D93F8468C}" type="datetimeFigureOut">
              <a:rPr lang="en-US"/>
              <a:pPr>
                <a:defRPr/>
              </a:pPr>
              <a:t>11/1/2011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FC63EC-ABD0-4AA5-8DF1-2CD6D8395D7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B8288B-3C91-4308-A791-59DBF8F91A0A}" type="datetimeFigureOut">
              <a:rPr lang="en-US"/>
              <a:pPr>
                <a:defRPr/>
              </a:pPr>
              <a:t>11/1/2011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E87175-6EC7-4CDA-8C98-BFA3ADC1A1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932547-8A24-48EC-A383-DA42844E1180}" type="datetimeFigureOut">
              <a:rPr lang="en-US"/>
              <a:pPr>
                <a:defRPr/>
              </a:pPr>
              <a:t>11/1/2011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8BE289-A991-439E-96FE-A5D955D920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2F67C5-2581-4621-86F9-1E631BF8FEE5}" type="datetimeFigureOut">
              <a:rPr lang="en-US"/>
              <a:pPr>
                <a:defRPr/>
              </a:pPr>
              <a:t>11/1/2011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4602BE-D3D0-436E-BA27-B1B65E4F0A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B04DA7-660D-483E-99B1-2AF160934514}" type="datetimeFigureOut">
              <a:rPr lang="en-US"/>
              <a:pPr>
                <a:defRPr/>
              </a:pPr>
              <a:t>11/1/2011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D865FB-D9AC-4604-AC2F-5A712A4403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5FC8C7-6C34-428D-9144-867A04376D5C}" type="datetimeFigureOut">
              <a:rPr lang="en-US"/>
              <a:pPr>
                <a:defRPr/>
              </a:pPr>
              <a:t>11/1/2011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E084B2-8032-46D8-90CC-9F4D1CE29B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DLI-Slide-Template-Final.jpg"/>
          <p:cNvPicPr>
            <a:picLocks noChangeAspect="1"/>
          </p:cNvPicPr>
          <p:nvPr userDrawn="1"/>
        </p:nvPicPr>
        <p:blipFill>
          <a:blip r:embed="rId15"/>
          <a:srcRect/>
          <a:stretch>
            <a:fillRect/>
          </a:stretch>
        </p:blipFill>
        <p:spPr bwMode="auto">
          <a:xfrm>
            <a:off x="0" y="0"/>
            <a:ext cx="9144000" cy="1600200"/>
          </a:xfrm>
          <a:prstGeom prst="rect">
            <a:avLst/>
          </a:prstGeom>
          <a:noFill/>
          <a:ln w="9525">
            <a:noFill/>
            <a:miter lim="800000"/>
            <a:headEnd/>
            <a:tailEnd/>
          </a:ln>
        </p:spPr>
      </p:pic>
      <p:sp>
        <p:nvSpPr>
          <p:cNvPr id="1027" name="Title Placeholder 1"/>
          <p:cNvSpPr>
            <a:spLocks noGrp="1"/>
          </p:cNvSpPr>
          <p:nvPr>
            <p:ph type="title"/>
          </p:nvPr>
        </p:nvSpPr>
        <p:spPr bwMode="auto">
          <a:xfrm>
            <a:off x="1524000" y="274638"/>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233D878D-F49D-42AF-A2E8-20A8BCD8C3EF}" type="datetimeFigureOut">
              <a:rPr lang="en-US"/>
              <a:pPr>
                <a:defRPr/>
              </a:pPr>
              <a:t>11/1/2011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2D356313-5244-48B6-A6EF-C409BABF1AEE}" type="slidenum">
              <a:rPr lang="en-US"/>
              <a:pPr>
                <a:defRPr/>
              </a:pPr>
              <a:t>‹#›</a:t>
            </a:fld>
            <a:endParaRPr lang="en-US"/>
          </a:p>
        </p:txBody>
      </p:sp>
      <p:pic>
        <p:nvPicPr>
          <p:cNvPr id="1032" name="Picture 3" descr="DLI crest.png"/>
          <p:cNvPicPr>
            <a:picLocks noChangeAspect="1"/>
          </p:cNvPicPr>
          <p:nvPr userDrawn="1"/>
        </p:nvPicPr>
        <p:blipFill>
          <a:blip r:embed="rId16"/>
          <a:srcRect/>
          <a:stretch>
            <a:fillRect/>
          </a:stretch>
        </p:blipFill>
        <p:spPr bwMode="auto">
          <a:xfrm>
            <a:off x="304800" y="152400"/>
            <a:ext cx="914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file:///C:\Documents%20and%20Settings\robert.lucius\My%20Documents\2_002_DLI%20Reading%20and%20Translating.wmv"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hyperlink" Target="file:///C:\Documents%20and%20Settings\dafoe.sl2\Desktop\BILC%20Monterey\12%20-%20Leaver\BLTS_final.wm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png"/><Relationship Id="rId7" Type="http://schemas.openxmlformats.org/officeDocument/2006/relationships/hyperlink" Target="http://www.youtube.com/watch?v=smNSIfeXIJI&amp;feature=grec_index%20%3cblockedhttp://www.youtube.com/watch?v=smNSIfeXIJI&amp;feature=grec_index%3e" TargetMode="External"/><Relationship Id="rId2" Type="http://schemas.openxmlformats.org/officeDocument/2006/relationships/hyperlink" Target="http://www.vimeo.com/19813554"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slide" Target="slide10.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 Id="rId1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jpeg"/><Relationship Id="rId7" Type="http://schemas.openxmlformats.org/officeDocument/2006/relationships/hyperlink" Target="http://rds.yahoo.com/_ylt=A0S020qjz.hKOQkAv7SjzbkF/SIG=129evvvsb/EXP=1256857891/**http:/files.spieler-daten.de/img/ranks/w_rank_12.jpg" TargetMode="External"/><Relationship Id="rId12" Type="http://schemas.openxmlformats.org/officeDocument/2006/relationships/image" Target="../media/image39.png"/><Relationship Id="rId2" Type="http://schemas.openxmlformats.org/officeDocument/2006/relationships/hyperlink" Target="http://rds.yahoo.com/_ylt=A0S0204Mz.hK2WgA.xejzbkF/SIG=1286r4a09/EXP=1256857740/**http:/www.cowboyhatstore.com/images_product/628.jpg" TargetMode="Externa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38.jpeg"/><Relationship Id="rId5" Type="http://schemas.openxmlformats.org/officeDocument/2006/relationships/image" Target="../media/image34.jpeg"/><Relationship Id="rId10" Type="http://schemas.openxmlformats.org/officeDocument/2006/relationships/hyperlink" Target="http://rds.yahoo.com/_ylt=A0S020q3y.hKUwoAMy6JzbkF;_ylu=X3oDMTBrcWNrNWJwBHBvcwMxNzgEc2VjA3NyBHZ0aWQD/SIG=1i7ca23uu/EXP=1256856887/**http:/images.search.yahoo.com/images/view?back=http%3A%2F%2Fimages.search.yahoo.com%2Fsearch%2Fimages%3Fp%3Dcolonel%2Brank%26js%3D1%26b%3D161%26ni%3D20%26ei%3Dutf-8%26pstart%3D1%26fr%3Dyfp-t-701&amp;w=396&amp;h=214&amp;imgurl=webzoom.freewebs.com%2Flethalassassins%2Fcol.jpg&amp;rurl=http%3A%2F%2Fwww.freewebs.com%2Flethalassassins%2Frankandawards.htm&amp;size=23k&amp;name=col+jpg&amp;p=colonel+rank&amp;oid=9450b9556cd5d152&amp;fr2=&amp;no=178&amp;tt=4958&amp;b=161&amp;ni=20&amp;sigr=11p58mqqj&amp;sigi=11cbqkf59&amp;sigb=13bcslh21" TargetMode="External"/><Relationship Id="rId4" Type="http://schemas.openxmlformats.org/officeDocument/2006/relationships/hyperlink" Target="http://rds.yahoo.com/_ylt=A0S020nRzuhKeS0BQF2jzbkF/SIG=129hj9pj4/EXP=1256857681/**http:/usmilitarystuff.com/images/Major%20Metal.jpg" TargetMode="External"/><Relationship Id="rId9"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slide" Target="slide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
          <p:cNvSpPr>
            <a:spLocks noChangeArrowheads="1"/>
          </p:cNvSpPr>
          <p:nvPr/>
        </p:nvSpPr>
        <p:spPr bwMode="auto">
          <a:xfrm>
            <a:off x="609600" y="1855788"/>
            <a:ext cx="8355013" cy="1638300"/>
          </a:xfrm>
          <a:prstGeom prst="rect">
            <a:avLst/>
          </a:prstGeom>
          <a:noFill/>
          <a:ln w="9525">
            <a:noFill/>
            <a:miter lim="800000"/>
            <a:headEnd/>
            <a:tailEnd/>
          </a:ln>
        </p:spPr>
        <p:txBody>
          <a:bodyPr/>
          <a:lstStyle/>
          <a:p>
            <a:pPr algn="ctr" eaLnBrk="0" hangingPunct="0"/>
            <a:r>
              <a:rPr lang="en-US" sz="3600" b="1">
                <a:latin typeface="Calibri" pitchFamily="34" charset="0"/>
              </a:rPr>
              <a:t>Directorate of Continuing Education (CE)</a:t>
            </a:r>
          </a:p>
          <a:p>
            <a:pPr algn="ctr" eaLnBrk="0" hangingPunct="0"/>
            <a:endParaRPr lang="en-US" sz="3200" b="1">
              <a:latin typeface="Calibri" pitchFamily="34" charset="0"/>
            </a:endParaRPr>
          </a:p>
          <a:p>
            <a:pPr algn="ctr" eaLnBrk="0" hangingPunct="0"/>
            <a:r>
              <a:rPr lang="en-US" sz="4400" b="1">
                <a:latin typeface="Calibri" pitchFamily="34" charset="0"/>
              </a:rPr>
              <a:t>School of Distance Learning</a:t>
            </a:r>
          </a:p>
        </p:txBody>
      </p:sp>
      <p:sp>
        <p:nvSpPr>
          <p:cNvPr id="17410" name="Rectangle 3"/>
          <p:cNvSpPr>
            <a:spLocks noChangeArrowheads="1"/>
          </p:cNvSpPr>
          <p:nvPr/>
        </p:nvSpPr>
        <p:spPr bwMode="auto">
          <a:xfrm>
            <a:off x="381000" y="3886200"/>
            <a:ext cx="8382000" cy="2765425"/>
          </a:xfrm>
          <a:prstGeom prst="rect">
            <a:avLst/>
          </a:prstGeom>
          <a:solidFill>
            <a:srgbClr val="FFFFFF"/>
          </a:solidFill>
          <a:ln w="9525">
            <a:noFill/>
            <a:miter lim="800000"/>
            <a:headEnd/>
            <a:tailEnd/>
          </a:ln>
        </p:spPr>
        <p:txBody>
          <a:bodyPr/>
          <a:lstStyle/>
          <a:p>
            <a:pPr marL="342900" indent="-342900" algn="ctr" eaLnBrk="0" hangingPunct="0">
              <a:lnSpc>
                <a:spcPct val="80000"/>
              </a:lnSpc>
              <a:spcBef>
                <a:spcPct val="20000"/>
              </a:spcBef>
              <a:buFont typeface="Arial" charset="0"/>
              <a:buNone/>
            </a:pPr>
            <a:r>
              <a:rPr lang="en-US" sz="3200" b="1" i="1">
                <a:solidFill>
                  <a:srgbClr val="FF3300"/>
                </a:solidFill>
                <a:latin typeface="Calibri" pitchFamily="34" charset="0"/>
              </a:rPr>
              <a:t>“Building Communities of Online </a:t>
            </a:r>
          </a:p>
          <a:p>
            <a:pPr marL="342900" indent="-342900" algn="ctr" eaLnBrk="0" hangingPunct="0">
              <a:lnSpc>
                <a:spcPct val="80000"/>
              </a:lnSpc>
              <a:spcBef>
                <a:spcPct val="20000"/>
              </a:spcBef>
              <a:buFont typeface="Arial" charset="0"/>
              <a:buNone/>
            </a:pPr>
            <a:r>
              <a:rPr lang="en-US" sz="3200" b="1" i="1">
                <a:solidFill>
                  <a:srgbClr val="FF3300"/>
                </a:solidFill>
                <a:latin typeface="Calibri" pitchFamily="34" charset="0"/>
              </a:rPr>
              <a:t>Language Learners Worldwide”</a:t>
            </a:r>
          </a:p>
          <a:p>
            <a:pPr marL="342900" indent="-342900" algn="ctr" eaLnBrk="0" hangingPunct="0">
              <a:lnSpc>
                <a:spcPct val="80000"/>
              </a:lnSpc>
              <a:spcBef>
                <a:spcPct val="20000"/>
              </a:spcBef>
              <a:buFont typeface="Arial" charset="0"/>
              <a:buNone/>
            </a:pPr>
            <a:endParaRPr lang="es-AR" sz="2400" b="1">
              <a:latin typeface="Calibri" pitchFamily="34" charset="0"/>
            </a:endParaRPr>
          </a:p>
          <a:p>
            <a:pPr marL="342900" indent="-342900" algn="ctr" eaLnBrk="0" hangingPunct="0">
              <a:lnSpc>
                <a:spcPct val="80000"/>
              </a:lnSpc>
              <a:spcBef>
                <a:spcPct val="20000"/>
              </a:spcBef>
              <a:buFont typeface="Arial" charset="0"/>
              <a:buNone/>
            </a:pPr>
            <a:r>
              <a:rPr lang="es-AR" sz="2000" b="1">
                <a:latin typeface="Calibri" pitchFamily="34" charset="0"/>
              </a:rPr>
              <a:t>Dr. Betty Lou Leaver</a:t>
            </a:r>
            <a:endParaRPr lang="en-US" sz="2000" b="1">
              <a:latin typeface="Calibri" pitchFamily="34" charset="0"/>
            </a:endParaRPr>
          </a:p>
          <a:p>
            <a:pPr marL="342900" indent="-342900" algn="ctr" eaLnBrk="0" hangingPunct="0">
              <a:lnSpc>
                <a:spcPct val="80000"/>
              </a:lnSpc>
              <a:spcBef>
                <a:spcPct val="20000"/>
              </a:spcBef>
              <a:buFont typeface="Arial" charset="0"/>
              <a:buNone/>
            </a:pPr>
            <a:r>
              <a:rPr lang="en-US" sz="2000" b="1">
                <a:latin typeface="Calibri" pitchFamily="34" charset="0"/>
              </a:rPr>
              <a:t>Associate Provost</a:t>
            </a:r>
          </a:p>
          <a:p>
            <a:pPr marL="342900" indent="-342900" algn="ctr" eaLnBrk="0" hangingPunct="0">
              <a:lnSpc>
                <a:spcPct val="80000"/>
              </a:lnSpc>
              <a:spcBef>
                <a:spcPct val="20000"/>
              </a:spcBef>
              <a:buFont typeface="Arial" charset="0"/>
              <a:buNone/>
            </a:pPr>
            <a:endParaRPr lang="en-US" sz="2000" b="1">
              <a:latin typeface="Calibri" pitchFamily="34" charset="0"/>
            </a:endParaRPr>
          </a:p>
          <a:p>
            <a:pPr marL="342900" indent="-342900" algn="ctr" eaLnBrk="0" hangingPunct="0">
              <a:lnSpc>
                <a:spcPct val="80000"/>
              </a:lnSpc>
              <a:spcBef>
                <a:spcPct val="20000"/>
              </a:spcBef>
              <a:buFont typeface="Arial" charset="0"/>
              <a:buNone/>
            </a:pPr>
            <a:r>
              <a:rPr lang="en-US" sz="2000" b="1">
                <a:latin typeface="Calibri" pitchFamily="34" charset="0"/>
              </a:rPr>
              <a:t>Michael L. Vezilich</a:t>
            </a:r>
          </a:p>
          <a:p>
            <a:pPr marL="342900" indent="-342900" algn="ctr" eaLnBrk="0" hangingPunct="0">
              <a:lnSpc>
                <a:spcPct val="80000"/>
              </a:lnSpc>
              <a:spcBef>
                <a:spcPct val="20000"/>
              </a:spcBef>
              <a:buFont typeface="Arial" charset="0"/>
              <a:buNone/>
            </a:pPr>
            <a:r>
              <a:rPr lang="en-US" sz="2000" b="1">
                <a:latin typeface="Calibri" pitchFamily="34" charset="0"/>
              </a:rPr>
              <a:t>Dean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a:xfrm>
            <a:off x="533400" y="1676400"/>
            <a:ext cx="8153400" cy="4648200"/>
          </a:xfrm>
          <a:solidFill>
            <a:schemeClr val="bg1"/>
          </a:solidFill>
        </p:spPr>
        <p:txBody>
          <a:bodyPr/>
          <a:lstStyle/>
          <a:p>
            <a:r>
              <a:rPr lang="en-US" smtClean="0"/>
              <a:t>Legacy Video Tele-Training (VTT) technology delivering over 1000 hrs/yr to 350 students in FY11</a:t>
            </a:r>
          </a:p>
          <a:p>
            <a:r>
              <a:rPr lang="en-US" smtClean="0"/>
              <a:t>Broadband Language Training System (BLTS) delivering online instruction linked with the Sakai Learning Management System (SLMS). Conducted 3500 hours in FY11 with over 150 students to locations worldwide via BLTS</a:t>
            </a:r>
          </a:p>
          <a:p>
            <a:endParaRPr lang="en-US" sz="2400" smtClean="0"/>
          </a:p>
        </p:txBody>
      </p:sp>
      <p:sp>
        <p:nvSpPr>
          <p:cNvPr id="28674" name="Rectangle 3"/>
          <p:cNvSpPr>
            <a:spLocks noGrp="1" noChangeArrowheads="1"/>
          </p:cNvSpPr>
          <p:nvPr>
            <p:ph type="title"/>
          </p:nvPr>
        </p:nvSpPr>
        <p:spPr>
          <a:xfrm>
            <a:off x="609600" y="609600"/>
            <a:ext cx="8278813" cy="914400"/>
          </a:xfrm>
        </p:spPr>
        <p:txBody>
          <a:bodyPr anchor="t"/>
          <a:lstStyle/>
          <a:p>
            <a:r>
              <a:rPr lang="en-US" sz="3600" b="1" i="1" smtClean="0"/>
              <a:t>Distance Learning  Programs</a:t>
            </a:r>
            <a:br>
              <a:rPr lang="en-US" sz="3600" b="1" i="1" smtClean="0"/>
            </a:br>
            <a:endParaRPr lang="en-US" sz="3600" b="1" i="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5" name="Picture 3" descr="VTT_Natasha-a"/>
          <p:cNvPicPr>
            <a:picLocks noChangeAspect="1" noChangeArrowheads="1"/>
          </p:cNvPicPr>
          <p:nvPr/>
        </p:nvPicPr>
        <p:blipFill>
          <a:blip r:embed="rId3"/>
          <a:srcRect/>
          <a:stretch>
            <a:fillRect/>
          </a:stretch>
        </p:blipFill>
        <p:spPr bwMode="auto">
          <a:xfrm>
            <a:off x="1371600" y="762000"/>
            <a:ext cx="7543800" cy="5867400"/>
          </a:xfrm>
          <a:prstGeom prst="rect">
            <a:avLst/>
          </a:prstGeom>
          <a:noFill/>
          <a:ln w="9525">
            <a:noFill/>
            <a:miter lim="800000"/>
            <a:headEnd/>
            <a:tailEnd/>
          </a:ln>
        </p:spPr>
      </p:pic>
      <p:sp>
        <p:nvSpPr>
          <p:cNvPr id="218116" name="Rectangle 4"/>
          <p:cNvSpPr>
            <a:spLocks noChangeArrowheads="1"/>
          </p:cNvSpPr>
          <p:nvPr/>
        </p:nvSpPr>
        <p:spPr bwMode="auto">
          <a:xfrm>
            <a:off x="1371600" y="2819400"/>
            <a:ext cx="5410200" cy="3352800"/>
          </a:xfrm>
          <a:prstGeom prst="rect">
            <a:avLst/>
          </a:prstGeom>
          <a:gradFill rotWithShape="1">
            <a:gsLst>
              <a:gs pos="0">
                <a:srgbClr val="080808">
                  <a:alpha val="89998"/>
                </a:srgbClr>
              </a:gs>
              <a:gs pos="100000">
                <a:srgbClr val="663300">
                  <a:alpha val="49001"/>
                </a:srgbClr>
              </a:gs>
            </a:gsLst>
            <a:lin ang="0" scaled="1"/>
          </a:gradFill>
          <a:ln w="9525">
            <a:noFill/>
            <a:miter lim="800000"/>
            <a:headEnd/>
            <a:tailEnd/>
          </a:ln>
        </p:spPr>
        <p:txBody>
          <a:bodyPr/>
          <a:lstStyle/>
          <a:p>
            <a:pPr marL="1485900" indent="-342900">
              <a:lnSpc>
                <a:spcPct val="120000"/>
              </a:lnSpc>
              <a:spcBef>
                <a:spcPct val="20000"/>
              </a:spcBef>
              <a:spcAft>
                <a:spcPct val="100000"/>
              </a:spcAft>
              <a:buFont typeface="Wingdings" pitchFamily="2" charset="2"/>
              <a:buChar char="l"/>
            </a:pPr>
            <a:r>
              <a:rPr lang="en-US" altLang="ko-KR" sz="2200">
                <a:solidFill>
                  <a:srgbClr val="00FFFF"/>
                </a:solidFill>
                <a:ea typeface="Gulim"/>
                <a:cs typeface="Gulim"/>
              </a:rPr>
              <a:t>Legacy DLIFLC system since late 1980’s; heavily utilized through the 90’s</a:t>
            </a:r>
          </a:p>
          <a:p>
            <a:pPr marL="1485900" indent="-342900">
              <a:lnSpc>
                <a:spcPct val="120000"/>
              </a:lnSpc>
              <a:spcBef>
                <a:spcPct val="20000"/>
              </a:spcBef>
              <a:spcAft>
                <a:spcPct val="100000"/>
              </a:spcAft>
              <a:buFont typeface="Wingdings" pitchFamily="2" charset="2"/>
              <a:buChar char="l"/>
            </a:pPr>
            <a:r>
              <a:rPr lang="en-US" altLang="ko-KR" sz="2200">
                <a:solidFill>
                  <a:srgbClr val="00FFFF"/>
                </a:solidFill>
                <a:ea typeface="Gulim"/>
                <a:cs typeface="Gulim"/>
              </a:rPr>
              <a:t>System upgrade costs, new technologies and limited accessibility to linguists have resulted in decline of usage</a:t>
            </a:r>
            <a:endParaRPr lang="en-US" altLang="ko-KR" sz="2200" i="1">
              <a:solidFill>
                <a:srgbClr val="00FFFF"/>
              </a:solidFill>
              <a:ea typeface="Gulim"/>
              <a:cs typeface="Gulim"/>
            </a:endParaRPr>
          </a:p>
        </p:txBody>
      </p:sp>
      <p:sp>
        <p:nvSpPr>
          <p:cNvPr id="30723" name="Text Box 5"/>
          <p:cNvSpPr txBox="1">
            <a:spLocks noChangeArrowheads="1"/>
          </p:cNvSpPr>
          <p:nvPr/>
        </p:nvSpPr>
        <p:spPr bwMode="auto">
          <a:xfrm>
            <a:off x="2209800" y="914400"/>
            <a:ext cx="5791200" cy="641350"/>
          </a:xfrm>
          <a:prstGeom prst="rect">
            <a:avLst/>
          </a:prstGeom>
          <a:noFill/>
          <a:ln w="9525">
            <a:noFill/>
            <a:miter lim="800000"/>
            <a:headEnd/>
            <a:tailEnd/>
          </a:ln>
        </p:spPr>
        <p:txBody>
          <a:bodyPr>
            <a:spAutoFit/>
          </a:bodyPr>
          <a:lstStyle/>
          <a:p>
            <a:pPr algn="ctr"/>
            <a:r>
              <a:rPr lang="en-US" sz="3600" b="1"/>
              <a:t>Video Tele-Training (VTT)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218115"/>
                                        </p:tgtEl>
                                        <p:attrNameLst>
                                          <p:attrName>style.visibility</p:attrName>
                                        </p:attrNameLst>
                                      </p:cBhvr>
                                      <p:to>
                                        <p:strVal val="visible"/>
                                      </p:to>
                                    </p:set>
                                    <p:anim calcmode="lin" valueType="num">
                                      <p:cBhvr additive="base">
                                        <p:cTn id="7" dur="1000" fill="hold"/>
                                        <p:tgtEl>
                                          <p:spTgt spid="218115"/>
                                        </p:tgtEl>
                                        <p:attrNameLst>
                                          <p:attrName>ppt_x</p:attrName>
                                        </p:attrNameLst>
                                      </p:cBhvr>
                                      <p:tavLst>
                                        <p:tav tm="0">
                                          <p:val>
                                            <p:strVal val="0-#ppt_w/2"/>
                                          </p:val>
                                        </p:tav>
                                        <p:tav tm="100000">
                                          <p:val>
                                            <p:strVal val="#ppt_x"/>
                                          </p:val>
                                        </p:tav>
                                      </p:tavLst>
                                    </p:anim>
                                    <p:anim calcmode="lin" valueType="num">
                                      <p:cBhvr additive="base">
                                        <p:cTn id="8" dur="1000" fill="hold"/>
                                        <p:tgtEl>
                                          <p:spTgt spid="2181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218116"/>
                                        </p:tgtEl>
                                        <p:attrNameLst>
                                          <p:attrName>style.visibility</p:attrName>
                                        </p:attrNameLst>
                                      </p:cBhvr>
                                      <p:to>
                                        <p:strVal val="visible"/>
                                      </p:to>
                                    </p:set>
                                    <p:anim calcmode="lin" valueType="num">
                                      <p:cBhvr additive="base">
                                        <p:cTn id="12" dur="500" fill="hold"/>
                                        <p:tgtEl>
                                          <p:spTgt spid="218116"/>
                                        </p:tgtEl>
                                        <p:attrNameLst>
                                          <p:attrName>ppt_x</p:attrName>
                                        </p:attrNameLst>
                                      </p:cBhvr>
                                      <p:tavLst>
                                        <p:tav tm="0">
                                          <p:val>
                                            <p:strVal val="#ppt_x"/>
                                          </p:val>
                                        </p:tav>
                                        <p:tav tm="100000">
                                          <p:val>
                                            <p:strVal val="#ppt_x"/>
                                          </p:val>
                                        </p:tav>
                                      </p:tavLst>
                                    </p:anim>
                                    <p:anim calcmode="lin" valueType="num">
                                      <p:cBhvr additive="base">
                                        <p:cTn id="13" dur="500" fill="hold"/>
                                        <p:tgtEl>
                                          <p:spTgt spid="218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descr="DL2"/>
          <p:cNvPicPr>
            <a:picLocks noChangeAspect="1" noChangeArrowheads="1"/>
          </p:cNvPicPr>
          <p:nvPr/>
        </p:nvPicPr>
        <p:blipFill>
          <a:blip r:embed="rId2"/>
          <a:srcRect/>
          <a:stretch>
            <a:fillRect/>
          </a:stretch>
        </p:blipFill>
        <p:spPr bwMode="auto">
          <a:xfrm>
            <a:off x="1524000" y="1752600"/>
            <a:ext cx="6700838" cy="5024438"/>
          </a:xfrm>
          <a:prstGeom prst="rect">
            <a:avLst/>
          </a:prstGeom>
          <a:noFill/>
          <a:ln w="15875">
            <a:solidFill>
              <a:schemeClr val="tx1"/>
            </a:solidFill>
            <a:miter lim="800000"/>
            <a:headEnd/>
            <a:tailEnd/>
          </a:ln>
        </p:spPr>
      </p:pic>
      <p:sp>
        <p:nvSpPr>
          <p:cNvPr id="32770" name="Rectangle 9"/>
          <p:cNvSpPr>
            <a:spLocks noChangeArrowheads="1"/>
          </p:cNvSpPr>
          <p:nvPr/>
        </p:nvSpPr>
        <p:spPr bwMode="auto">
          <a:xfrm>
            <a:off x="1652588" y="5545138"/>
            <a:ext cx="4367212" cy="1160462"/>
          </a:xfrm>
          <a:prstGeom prst="rect">
            <a:avLst/>
          </a:prstGeom>
          <a:solidFill>
            <a:srgbClr val="FFCC99"/>
          </a:solidFill>
          <a:ln w="28575">
            <a:solidFill>
              <a:schemeClr val="tx1"/>
            </a:solidFill>
            <a:miter lim="800000"/>
            <a:headEnd/>
            <a:tailEnd/>
          </a:ln>
        </p:spPr>
        <p:txBody>
          <a:bodyPr/>
          <a:lstStyle/>
          <a:p>
            <a:pPr marL="342900" indent="-342900" eaLnBrk="0" hangingPunct="0">
              <a:spcBef>
                <a:spcPct val="20000"/>
              </a:spcBef>
              <a:buFontTx/>
              <a:buChar char="•"/>
            </a:pPr>
            <a:r>
              <a:rPr lang="en-US" sz="1200" b="1"/>
              <a:t>Headstart / FAM / Post-FAM (var)</a:t>
            </a:r>
          </a:p>
          <a:p>
            <a:pPr marL="342900" indent="-342900" eaLnBrk="0" hangingPunct="0">
              <a:spcBef>
                <a:spcPct val="20000"/>
              </a:spcBef>
              <a:buFontTx/>
              <a:buChar char="•"/>
            </a:pPr>
            <a:r>
              <a:rPr lang="en-US" sz="1200" b="1"/>
              <a:t>Sustainment (&lt; 40 instructional hours)</a:t>
            </a:r>
          </a:p>
          <a:p>
            <a:pPr marL="342900" indent="-342900" eaLnBrk="0" hangingPunct="0">
              <a:spcBef>
                <a:spcPct val="20000"/>
              </a:spcBef>
              <a:buFontTx/>
              <a:buChar char="•"/>
            </a:pPr>
            <a:r>
              <a:rPr lang="en-US" sz="1200" b="1"/>
              <a:t>Refresher (40-80 instructional hours)</a:t>
            </a:r>
          </a:p>
          <a:p>
            <a:pPr marL="342900" indent="-342900" eaLnBrk="0" hangingPunct="0">
              <a:spcBef>
                <a:spcPct val="20000"/>
              </a:spcBef>
              <a:buFontTx/>
              <a:buChar char="•"/>
            </a:pPr>
            <a:r>
              <a:rPr lang="en-US" sz="1200" b="1"/>
              <a:t>Enhancement (80-160 instructional hours)</a:t>
            </a:r>
          </a:p>
          <a:p>
            <a:pPr marL="342900" indent="-342900" eaLnBrk="0" hangingPunct="0">
              <a:spcBef>
                <a:spcPct val="20000"/>
              </a:spcBef>
              <a:buFontTx/>
              <a:buChar char="•"/>
            </a:pPr>
            <a:r>
              <a:rPr lang="en-US" sz="1200" b="1"/>
              <a:t>Special Purpose</a:t>
            </a:r>
          </a:p>
        </p:txBody>
      </p:sp>
      <p:sp>
        <p:nvSpPr>
          <p:cNvPr id="6" name="Rectangle 5"/>
          <p:cNvSpPr/>
          <p:nvPr/>
        </p:nvSpPr>
        <p:spPr>
          <a:xfrm>
            <a:off x="5410200" y="1901825"/>
            <a:ext cx="2708275" cy="993775"/>
          </a:xfrm>
          <a:prstGeom prst="rect">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cs typeface="Arial" charset="0"/>
            </a:endParaRPr>
          </a:p>
        </p:txBody>
      </p:sp>
      <p:sp>
        <p:nvSpPr>
          <p:cNvPr id="32772" name="TextBox 4"/>
          <p:cNvSpPr txBox="1">
            <a:spLocks noChangeArrowheads="1"/>
          </p:cNvSpPr>
          <p:nvPr/>
        </p:nvSpPr>
        <p:spPr bwMode="auto">
          <a:xfrm>
            <a:off x="5462588" y="1978025"/>
            <a:ext cx="2640012" cy="830263"/>
          </a:xfrm>
          <a:prstGeom prst="rect">
            <a:avLst/>
          </a:prstGeom>
          <a:noFill/>
          <a:ln w="9525">
            <a:noFill/>
            <a:miter lim="800000"/>
            <a:headEnd/>
            <a:tailEnd/>
          </a:ln>
        </p:spPr>
        <p:txBody>
          <a:bodyPr wrap="none">
            <a:spAutoFit/>
          </a:bodyPr>
          <a:lstStyle/>
          <a:p>
            <a:pPr algn="ctr"/>
            <a:r>
              <a:rPr lang="en-US" sz="1600"/>
              <a:t>1,266 hrs in FY11</a:t>
            </a:r>
          </a:p>
          <a:p>
            <a:pPr algn="ctr"/>
            <a:r>
              <a:rPr lang="en-US" sz="1600"/>
              <a:t>Twelve Languages in FY11</a:t>
            </a:r>
          </a:p>
          <a:p>
            <a:pPr algn="ctr"/>
            <a:r>
              <a:rPr lang="en-US" sz="1600"/>
              <a:t>346 Students in FY11</a:t>
            </a:r>
          </a:p>
        </p:txBody>
      </p:sp>
      <p:sp>
        <p:nvSpPr>
          <p:cNvPr id="32773" name="Rectangle 6"/>
          <p:cNvSpPr>
            <a:spLocks noChangeArrowheads="1"/>
          </p:cNvSpPr>
          <p:nvPr/>
        </p:nvSpPr>
        <p:spPr bwMode="auto">
          <a:xfrm>
            <a:off x="1371600" y="381000"/>
            <a:ext cx="7315200" cy="914400"/>
          </a:xfrm>
          <a:prstGeom prst="rect">
            <a:avLst/>
          </a:prstGeom>
          <a:noFill/>
          <a:ln w="9525">
            <a:noFill/>
            <a:miter lim="800000"/>
            <a:headEnd/>
            <a:tailEnd/>
          </a:ln>
        </p:spPr>
        <p:txBody>
          <a:bodyPr/>
          <a:lstStyle/>
          <a:p>
            <a:pPr algn="ctr" eaLnBrk="0" hangingPunct="0"/>
            <a:r>
              <a:rPr lang="en-US" sz="2800" b="1" i="1">
                <a:latin typeface="Calibri" pitchFamily="34" charset="0"/>
              </a:rPr>
              <a:t>Distance Learning </a:t>
            </a:r>
            <a:br>
              <a:rPr lang="en-US" sz="2800" b="1" i="1">
                <a:latin typeface="Calibri" pitchFamily="34" charset="0"/>
              </a:rPr>
            </a:br>
            <a:r>
              <a:rPr lang="en-US" sz="2800" b="1" i="1">
                <a:latin typeface="Calibri" pitchFamily="34" charset="0"/>
              </a:rPr>
              <a:t>Technology-mediated Platforms</a:t>
            </a:r>
            <a:br>
              <a:rPr lang="en-US" sz="2800" b="1" i="1">
                <a:latin typeface="Calibri" pitchFamily="34" charset="0"/>
              </a:rPr>
            </a:br>
            <a:endParaRPr lang="en-US" sz="2800" b="1" i="1">
              <a:latin typeface="Calibri" pitchFamily="34" charset="0"/>
            </a:endParaRPr>
          </a:p>
        </p:txBody>
      </p:sp>
      <p:sp>
        <p:nvSpPr>
          <p:cNvPr id="32774" name="Rectangle 7"/>
          <p:cNvSpPr>
            <a:spLocks noChangeArrowheads="1"/>
          </p:cNvSpPr>
          <p:nvPr/>
        </p:nvSpPr>
        <p:spPr bwMode="auto">
          <a:xfrm>
            <a:off x="2514600" y="1752600"/>
            <a:ext cx="2362200" cy="533400"/>
          </a:xfrm>
          <a:prstGeom prst="rect">
            <a:avLst/>
          </a:prstGeom>
          <a:solidFill>
            <a:schemeClr val="accent1"/>
          </a:solidFill>
          <a:ln w="15875">
            <a:solidFill>
              <a:schemeClr val="tx1"/>
            </a:solidFill>
            <a:miter lim="800000"/>
            <a:headEnd/>
            <a:tailEnd/>
          </a:ln>
        </p:spPr>
        <p:txBody>
          <a:bodyPr wrap="none" anchor="ctr"/>
          <a:lstStyle/>
          <a:p>
            <a:endParaRPr lang="en-CA"/>
          </a:p>
        </p:txBody>
      </p:sp>
      <p:sp>
        <p:nvSpPr>
          <p:cNvPr id="32775" name="Rectangle 8"/>
          <p:cNvSpPr>
            <a:spLocks noChangeArrowheads="1"/>
          </p:cNvSpPr>
          <p:nvPr/>
        </p:nvSpPr>
        <p:spPr bwMode="auto">
          <a:xfrm>
            <a:off x="2514600" y="1843088"/>
            <a:ext cx="2305050" cy="366712"/>
          </a:xfrm>
          <a:prstGeom prst="rect">
            <a:avLst/>
          </a:prstGeom>
          <a:noFill/>
          <a:ln w="9525">
            <a:noFill/>
            <a:miter lim="800000"/>
            <a:headEnd/>
            <a:tailEnd/>
          </a:ln>
        </p:spPr>
        <p:txBody>
          <a:bodyPr wrap="none">
            <a:spAutoFit/>
          </a:bodyPr>
          <a:lstStyle/>
          <a:p>
            <a:r>
              <a:rPr lang="en-US" b="1" i="1"/>
              <a:t>Video Tele-Training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1371600" y="381000"/>
            <a:ext cx="7315200" cy="914400"/>
          </a:xfrm>
          <a:prstGeom prst="rect">
            <a:avLst/>
          </a:prstGeom>
          <a:noFill/>
          <a:ln w="9525">
            <a:noFill/>
            <a:miter lim="800000"/>
            <a:headEnd/>
            <a:tailEnd/>
          </a:ln>
        </p:spPr>
        <p:txBody>
          <a:bodyPr/>
          <a:lstStyle/>
          <a:p>
            <a:pPr algn="ctr" eaLnBrk="0" hangingPunct="0"/>
            <a:r>
              <a:rPr lang="en-US" sz="2800" b="1" i="1">
                <a:latin typeface="Calibri" pitchFamily="34" charset="0"/>
              </a:rPr>
              <a:t>Distance Learning </a:t>
            </a:r>
            <a:br>
              <a:rPr lang="en-US" sz="2800" b="1" i="1">
                <a:latin typeface="Calibri" pitchFamily="34" charset="0"/>
              </a:rPr>
            </a:br>
            <a:r>
              <a:rPr lang="en-US" sz="2800" b="1" i="1">
                <a:latin typeface="Calibri" pitchFamily="34" charset="0"/>
              </a:rPr>
              <a:t>Technology-mediated Platforms</a:t>
            </a:r>
            <a:br>
              <a:rPr lang="en-US" sz="2800" b="1" i="1">
                <a:latin typeface="Calibri" pitchFamily="34" charset="0"/>
              </a:rPr>
            </a:br>
            <a:endParaRPr lang="en-US" sz="2800" b="1" i="1">
              <a:latin typeface="Calibri" pitchFamily="34" charset="0"/>
            </a:endParaRPr>
          </a:p>
        </p:txBody>
      </p:sp>
      <p:sp>
        <p:nvSpPr>
          <p:cNvPr id="33794" name="Rectangle 3"/>
          <p:cNvSpPr>
            <a:spLocks noChangeArrowheads="1"/>
          </p:cNvSpPr>
          <p:nvPr/>
        </p:nvSpPr>
        <p:spPr bwMode="auto">
          <a:xfrm>
            <a:off x="3352800" y="1624013"/>
            <a:ext cx="2305050" cy="366712"/>
          </a:xfrm>
          <a:prstGeom prst="rect">
            <a:avLst/>
          </a:prstGeom>
          <a:noFill/>
          <a:ln w="9525">
            <a:noFill/>
            <a:miter lim="800000"/>
            <a:headEnd/>
            <a:tailEnd/>
          </a:ln>
        </p:spPr>
        <p:txBody>
          <a:bodyPr wrap="none">
            <a:spAutoFit/>
          </a:bodyPr>
          <a:lstStyle/>
          <a:p>
            <a:r>
              <a:rPr lang="en-US" b="1" i="1">
                <a:solidFill>
                  <a:schemeClr val="bg1"/>
                </a:solidFill>
              </a:rPr>
              <a:t>Video Tele-Training</a:t>
            </a:r>
          </a:p>
        </p:txBody>
      </p:sp>
      <p:pic>
        <p:nvPicPr>
          <p:cNvPr id="33795" name="Picture 5"/>
          <p:cNvPicPr>
            <a:picLocks noChangeAspect="1" noChangeArrowheads="1"/>
          </p:cNvPicPr>
          <p:nvPr/>
        </p:nvPicPr>
        <p:blipFill>
          <a:blip r:embed="rId3"/>
          <a:srcRect/>
          <a:stretch>
            <a:fillRect/>
          </a:stretch>
        </p:blipFill>
        <p:spPr bwMode="auto">
          <a:xfrm>
            <a:off x="6019800" y="2690813"/>
            <a:ext cx="2335213" cy="1752600"/>
          </a:xfrm>
          <a:prstGeom prst="rect">
            <a:avLst/>
          </a:prstGeom>
          <a:noFill/>
          <a:ln w="15875">
            <a:solidFill>
              <a:schemeClr val="tx1"/>
            </a:solidFill>
            <a:miter lim="800000"/>
            <a:headEnd/>
            <a:tailEnd/>
          </a:ln>
        </p:spPr>
      </p:pic>
      <p:sp>
        <p:nvSpPr>
          <p:cNvPr id="7" name="Rectangle 6"/>
          <p:cNvSpPr/>
          <p:nvPr/>
        </p:nvSpPr>
        <p:spPr>
          <a:xfrm>
            <a:off x="990600" y="5014913"/>
            <a:ext cx="7620000" cy="1766887"/>
          </a:xfrm>
          <a:prstGeom prst="rect">
            <a:avLst/>
          </a:prstGeom>
          <a:solidFill>
            <a:srgbClr val="FFFF99"/>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Arial" charset="0"/>
              <a:cs typeface="Arial" charset="0"/>
            </a:endParaRPr>
          </a:p>
        </p:txBody>
      </p:sp>
      <p:sp>
        <p:nvSpPr>
          <p:cNvPr id="33797" name="TextBox 7"/>
          <p:cNvSpPr txBox="1">
            <a:spLocks noChangeArrowheads="1"/>
          </p:cNvSpPr>
          <p:nvPr/>
        </p:nvSpPr>
        <p:spPr bwMode="auto">
          <a:xfrm>
            <a:off x="1066800" y="5105400"/>
            <a:ext cx="3048000" cy="1200150"/>
          </a:xfrm>
          <a:prstGeom prst="rect">
            <a:avLst/>
          </a:prstGeom>
          <a:noFill/>
          <a:ln w="9525">
            <a:noFill/>
            <a:miter lim="800000"/>
            <a:headEnd/>
            <a:tailEnd/>
          </a:ln>
        </p:spPr>
        <p:txBody>
          <a:bodyPr>
            <a:spAutoFit/>
          </a:bodyPr>
          <a:lstStyle/>
          <a:p>
            <a:r>
              <a:rPr lang="en-US"/>
              <a:t>3,473 hrs in FY11</a:t>
            </a:r>
          </a:p>
          <a:p>
            <a:r>
              <a:rPr lang="en-US"/>
              <a:t>17 Languages in FY11</a:t>
            </a:r>
          </a:p>
          <a:p>
            <a:r>
              <a:rPr lang="en-US"/>
              <a:t>148 Students in FY11</a:t>
            </a:r>
          </a:p>
          <a:p>
            <a:r>
              <a:rPr lang="en-US"/>
              <a:t>Exponential growth in FY12</a:t>
            </a:r>
          </a:p>
        </p:txBody>
      </p:sp>
      <p:sp>
        <p:nvSpPr>
          <p:cNvPr id="11" name="Rectangle 10"/>
          <p:cNvSpPr/>
          <p:nvPr/>
        </p:nvSpPr>
        <p:spPr>
          <a:xfrm>
            <a:off x="4191000" y="5105400"/>
            <a:ext cx="4300538" cy="1371600"/>
          </a:xfrm>
          <a:prstGeom prst="rect">
            <a:avLst/>
          </a:prstGeom>
          <a:solidFill>
            <a:srgbClr val="FFDE7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cs typeface="Arial" charset="0"/>
            </a:endParaRPr>
          </a:p>
        </p:txBody>
      </p:sp>
      <p:sp>
        <p:nvSpPr>
          <p:cNvPr id="33799" name="Rectangle 8"/>
          <p:cNvSpPr>
            <a:spLocks noChangeArrowheads="1"/>
          </p:cNvSpPr>
          <p:nvPr/>
        </p:nvSpPr>
        <p:spPr bwMode="auto">
          <a:xfrm>
            <a:off x="4191000" y="5270500"/>
            <a:ext cx="3638550" cy="366713"/>
          </a:xfrm>
          <a:prstGeom prst="rect">
            <a:avLst/>
          </a:prstGeom>
          <a:noFill/>
          <a:ln w="9525">
            <a:noFill/>
            <a:miter lim="800000"/>
            <a:headEnd/>
            <a:tailEnd/>
          </a:ln>
        </p:spPr>
        <p:txBody>
          <a:bodyPr wrap="none">
            <a:spAutoFit/>
          </a:bodyPr>
          <a:lstStyle/>
          <a:p>
            <a:pPr algn="ctr"/>
            <a:r>
              <a:rPr lang="en-US"/>
              <a:t>- DLPT Online Readiness Course </a:t>
            </a:r>
          </a:p>
        </p:txBody>
      </p:sp>
      <p:sp>
        <p:nvSpPr>
          <p:cNvPr id="33800" name="Rectangle 9"/>
          <p:cNvSpPr>
            <a:spLocks noChangeArrowheads="1"/>
          </p:cNvSpPr>
          <p:nvPr/>
        </p:nvSpPr>
        <p:spPr bwMode="auto">
          <a:xfrm>
            <a:off x="4191000" y="5545138"/>
            <a:ext cx="4572000" cy="1200150"/>
          </a:xfrm>
          <a:prstGeom prst="rect">
            <a:avLst/>
          </a:prstGeom>
          <a:noFill/>
          <a:ln w="9525">
            <a:noFill/>
            <a:miter lim="800000"/>
            <a:headEnd/>
            <a:tailEnd/>
          </a:ln>
        </p:spPr>
        <p:txBody>
          <a:bodyPr>
            <a:spAutoFit/>
          </a:bodyPr>
          <a:lstStyle/>
          <a:p>
            <a:pPr>
              <a:buFontTx/>
              <a:buChar char="-"/>
            </a:pPr>
            <a:r>
              <a:rPr lang="en-US" altLang="zh-CN">
                <a:cs typeface="宋体"/>
              </a:rPr>
              <a:t> PB Sustainment/Enhancement</a:t>
            </a:r>
          </a:p>
          <a:p>
            <a:pPr>
              <a:buFontTx/>
              <a:buChar char="-"/>
            </a:pPr>
            <a:r>
              <a:rPr lang="en-US" altLang="zh-CN">
                <a:cs typeface="宋体"/>
              </a:rPr>
              <a:t> HeadStart with E-Mentoring</a:t>
            </a:r>
          </a:p>
          <a:p>
            <a:pPr>
              <a:buFontTx/>
              <a:buChar char="-"/>
            </a:pPr>
            <a:r>
              <a:rPr lang="en-US" altLang="zh-CN">
                <a:cs typeface="宋体"/>
              </a:rPr>
              <a:t> Virtual Diagnostic Assessments</a:t>
            </a:r>
          </a:p>
          <a:p>
            <a:pPr>
              <a:buFontTx/>
              <a:buChar char="-"/>
            </a:pPr>
            <a:endParaRPr lang="en-US" altLang="zh-CN">
              <a:cs typeface="宋体"/>
            </a:endParaRPr>
          </a:p>
        </p:txBody>
      </p:sp>
      <p:sp>
        <p:nvSpPr>
          <p:cNvPr id="33801" name="TextBox 11"/>
          <p:cNvSpPr txBox="1">
            <a:spLocks noChangeArrowheads="1"/>
          </p:cNvSpPr>
          <p:nvPr/>
        </p:nvSpPr>
        <p:spPr bwMode="auto">
          <a:xfrm>
            <a:off x="1641475" y="6438900"/>
            <a:ext cx="6481763" cy="336550"/>
          </a:xfrm>
          <a:prstGeom prst="rect">
            <a:avLst/>
          </a:prstGeom>
          <a:noFill/>
          <a:ln w="9525">
            <a:noFill/>
            <a:miter lim="800000"/>
            <a:headEnd/>
            <a:tailEnd/>
          </a:ln>
        </p:spPr>
        <p:txBody>
          <a:bodyPr wrap="none">
            <a:spAutoFit/>
          </a:bodyPr>
          <a:lstStyle/>
          <a:p>
            <a:pPr algn="ctr"/>
            <a:r>
              <a:rPr lang="en-US" sz="1600"/>
              <a:t>- </a:t>
            </a:r>
            <a:r>
              <a:rPr lang="en-US" sz="1600" i="1"/>
              <a:t>Includes FAOs in Azerbaijan, Peru, Colombia, Okinawa and Senegal</a:t>
            </a:r>
          </a:p>
        </p:txBody>
      </p:sp>
      <p:pic>
        <p:nvPicPr>
          <p:cNvPr id="37899" name="2_002_DLI Reading and Translating.wmv">
            <a:hlinkClick r:id="" action="ppaction://media"/>
          </p:cNvPr>
          <p:cNvPicPr>
            <a:picLocks noRot="1" noChangeAspect="1" noChangeArrowheads="1"/>
          </p:cNvPicPr>
          <p:nvPr>
            <a:videoFile r:link="rId1"/>
          </p:nvPr>
        </p:nvPicPr>
        <p:blipFill>
          <a:blip r:embed="rId4"/>
          <a:srcRect/>
          <a:stretch>
            <a:fillRect/>
          </a:stretch>
        </p:blipFill>
        <p:spPr bwMode="auto">
          <a:xfrm>
            <a:off x="990600" y="1749425"/>
            <a:ext cx="4308475" cy="3092450"/>
          </a:xfrm>
          <a:prstGeom prst="rect">
            <a:avLst/>
          </a:prstGeom>
          <a:noFill/>
          <a:ln w="19050">
            <a:solidFill>
              <a:srgbClr val="000000"/>
            </a:solidFill>
            <a:miter lim="800000"/>
            <a:headEnd/>
            <a:tailEnd/>
          </a:ln>
        </p:spPr>
      </p:pic>
      <p:grpSp>
        <p:nvGrpSpPr>
          <p:cNvPr id="33803" name="Group 12"/>
          <p:cNvGrpSpPr>
            <a:grpSpLocks/>
          </p:cNvGrpSpPr>
          <p:nvPr/>
        </p:nvGrpSpPr>
        <p:grpSpPr bwMode="auto">
          <a:xfrm>
            <a:off x="5638800" y="1852613"/>
            <a:ext cx="3200400" cy="685800"/>
            <a:chOff x="96" y="0"/>
            <a:chExt cx="2064" cy="432"/>
          </a:xfrm>
        </p:grpSpPr>
        <p:sp>
          <p:nvSpPr>
            <p:cNvPr id="33804" name="Rectangle 13"/>
            <p:cNvSpPr>
              <a:spLocks noChangeArrowheads="1"/>
            </p:cNvSpPr>
            <p:nvPr/>
          </p:nvSpPr>
          <p:spPr bwMode="auto">
            <a:xfrm>
              <a:off x="96" y="0"/>
              <a:ext cx="2064" cy="432"/>
            </a:xfrm>
            <a:prstGeom prst="rect">
              <a:avLst/>
            </a:prstGeom>
            <a:solidFill>
              <a:schemeClr val="accent1"/>
            </a:solidFill>
            <a:ln w="15875">
              <a:solidFill>
                <a:schemeClr val="tx1"/>
              </a:solidFill>
              <a:miter lim="800000"/>
              <a:headEnd/>
              <a:tailEnd/>
            </a:ln>
          </p:spPr>
          <p:txBody>
            <a:bodyPr wrap="none" anchor="ctr"/>
            <a:lstStyle/>
            <a:p>
              <a:endParaRPr lang="en-CA"/>
            </a:p>
          </p:txBody>
        </p:sp>
        <p:sp>
          <p:nvSpPr>
            <p:cNvPr id="33805" name="Rectangle 4"/>
            <p:cNvSpPr>
              <a:spLocks noChangeArrowheads="1"/>
            </p:cNvSpPr>
            <p:nvPr/>
          </p:nvSpPr>
          <p:spPr bwMode="auto">
            <a:xfrm>
              <a:off x="96" y="0"/>
              <a:ext cx="2064" cy="432"/>
            </a:xfrm>
            <a:prstGeom prst="rect">
              <a:avLst/>
            </a:prstGeom>
            <a:noFill/>
            <a:ln w="9525">
              <a:noFill/>
              <a:miter lim="800000"/>
              <a:headEnd/>
              <a:tailEnd/>
            </a:ln>
          </p:spPr>
          <p:txBody>
            <a:bodyPr/>
            <a:lstStyle/>
            <a:p>
              <a:pPr algn="ctr" eaLnBrk="0" hangingPunct="0"/>
              <a:r>
                <a:rPr lang="en-US" b="1"/>
                <a:t>Broadband Language </a:t>
              </a:r>
              <a:br>
                <a:rPr lang="en-US" b="1"/>
              </a:br>
              <a:r>
                <a:rPr lang="en-US" b="1"/>
                <a:t>Training System (BLTS)</a:t>
              </a:r>
              <a:r>
                <a:rPr lang="en-US">
                  <a:solidFill>
                    <a:schemeClr val="tx2"/>
                  </a:solidFill>
                </a:rPr>
                <a:t> </a:t>
              </a:r>
              <a:br>
                <a:rPr lang="en-US">
                  <a:solidFill>
                    <a:schemeClr val="tx2"/>
                  </a:solidFill>
                </a:rPr>
              </a:br>
              <a:endParaRPr lang="en-US">
                <a:solidFill>
                  <a:schemeClr val="tx2"/>
                </a:solidFill>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89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7899"/>
                                        </p:tgtEl>
                                      </p:cBhvr>
                                    </p:cmd>
                                  </p:childTnLst>
                                </p:cTn>
                              </p:par>
                            </p:childTnLst>
                          </p:cTn>
                        </p:par>
                      </p:childTnLst>
                    </p:cTn>
                  </p:par>
                </p:childTnLst>
              </p:cTn>
              <p:nextCondLst>
                <p:cond evt="onClick" delay="0">
                  <p:tgtEl>
                    <p:spTgt spid="37899"/>
                  </p:tgtEl>
                </p:cond>
              </p:nextCondLst>
            </p:seq>
            <p:video>
              <p:cMediaNode>
                <p:cTn id="7" fill="hold" display="0">
                  <p:stCondLst>
                    <p:cond delay="indefinite"/>
                  </p:stCondLst>
                  <p:endCondLst>
                    <p:cond evt="onNext" delay="0">
                      <p:tgtEl>
                        <p:sldTgt/>
                      </p:tgtEl>
                    </p:cond>
                    <p:cond evt="onPrev" delay="0">
                      <p:tgtEl>
                        <p:sldTgt/>
                      </p:tgtEl>
                    </p:cond>
                  </p:endCondLst>
                </p:cTn>
                <p:tgtEl>
                  <p:spTgt spid="37899"/>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609600"/>
            <a:ext cx="8229600" cy="863600"/>
          </a:xfrm>
        </p:spPr>
        <p:txBody>
          <a:bodyPr anchor="t"/>
          <a:lstStyle/>
          <a:p>
            <a:r>
              <a:rPr lang="en-US" sz="3000" b="1" smtClean="0"/>
              <a:t>Broadband Language Training System</a:t>
            </a:r>
          </a:p>
        </p:txBody>
      </p:sp>
      <p:sp>
        <p:nvSpPr>
          <p:cNvPr id="34818" name="Rectangle 3"/>
          <p:cNvSpPr>
            <a:spLocks noGrp="1" noChangeArrowheads="1"/>
          </p:cNvSpPr>
          <p:nvPr>
            <p:ph type="body" idx="1"/>
          </p:nvPr>
        </p:nvSpPr>
        <p:spPr/>
        <p:txBody>
          <a:bodyPr/>
          <a:lstStyle/>
          <a:p>
            <a:pPr>
              <a:lnSpc>
                <a:spcPct val="120000"/>
              </a:lnSpc>
              <a:buFontTx/>
              <a:buNone/>
            </a:pPr>
            <a:r>
              <a:rPr lang="en-US" smtClean="0">
                <a:ea typeface="Arial Unicode MS" pitchFamily="34" charset="-128"/>
                <a:cs typeface="Arial Unicode MS" pitchFamily="34" charset="-128"/>
              </a:rPr>
              <a:t>	</a:t>
            </a:r>
            <a:r>
              <a:rPr lang="en-US" b="1" i="1" smtClean="0">
                <a:ea typeface="Arial Unicode MS" pitchFamily="34" charset="-128"/>
                <a:cs typeface="Arial Unicode MS" pitchFamily="34" charset="-128"/>
              </a:rPr>
              <a:t>GOAL:</a:t>
            </a:r>
          </a:p>
          <a:p>
            <a:pPr>
              <a:lnSpc>
                <a:spcPct val="120000"/>
              </a:lnSpc>
              <a:buFontTx/>
              <a:buNone/>
            </a:pPr>
            <a:r>
              <a:rPr lang="en-US" smtClean="0">
                <a:ea typeface="Arial Unicode MS" pitchFamily="34" charset="-128"/>
                <a:cs typeface="Arial Unicode MS" pitchFamily="34" charset="-128"/>
              </a:rPr>
              <a:t>	To research, develop, test and evaluate a viable, cost-effective distributed learning platform for delivering foreign language training to linguists in isolated areas via broadband technologies achieving</a:t>
            </a:r>
          </a:p>
          <a:p>
            <a:pPr algn="ctr">
              <a:lnSpc>
                <a:spcPct val="120000"/>
              </a:lnSpc>
              <a:buFontTx/>
              <a:buNone/>
            </a:pPr>
            <a:r>
              <a:rPr lang="en-US" b="1" smtClean="0">
                <a:hlinkClick r:id="rId2" action="ppaction://hlinkfile"/>
              </a:rPr>
              <a:t>Greater Accessibility</a:t>
            </a:r>
            <a:endParaRPr lang="en-US"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3400" b="1" smtClean="0"/>
              <a:t>The BLTS Advantage—Greater Accessibility</a:t>
            </a:r>
          </a:p>
        </p:txBody>
      </p:sp>
      <p:sp>
        <p:nvSpPr>
          <p:cNvPr id="35842" name="Rectangle 3"/>
          <p:cNvSpPr>
            <a:spLocks noGrp="1" noChangeArrowheads="1"/>
          </p:cNvSpPr>
          <p:nvPr>
            <p:ph type="body" idx="1"/>
          </p:nvPr>
        </p:nvSpPr>
        <p:spPr/>
        <p:txBody>
          <a:bodyPr/>
          <a:lstStyle/>
          <a:p>
            <a:pPr>
              <a:lnSpc>
                <a:spcPct val="150000"/>
              </a:lnSpc>
            </a:pPr>
            <a:r>
              <a:rPr lang="en-US" sz="2400" b="1" smtClean="0"/>
              <a:t>Reaching linguists not reachable before</a:t>
            </a:r>
          </a:p>
          <a:p>
            <a:pPr>
              <a:lnSpc>
                <a:spcPct val="150000"/>
              </a:lnSpc>
            </a:pPr>
            <a:r>
              <a:rPr lang="en-US" sz="2400" b="1" smtClean="0"/>
              <a:t>Expanding delivery without building studios</a:t>
            </a:r>
          </a:p>
          <a:p>
            <a:pPr>
              <a:lnSpc>
                <a:spcPct val="150000"/>
              </a:lnSpc>
            </a:pPr>
            <a:r>
              <a:rPr lang="en-US" sz="2400" b="1" smtClean="0"/>
              <a:t>Flexible, multiple sites vs. fixed locations</a:t>
            </a:r>
          </a:p>
          <a:p>
            <a:pPr>
              <a:lnSpc>
                <a:spcPct val="150000"/>
              </a:lnSpc>
            </a:pPr>
            <a:r>
              <a:rPr lang="en-US" sz="2400" b="1" smtClean="0"/>
              <a:t>Better class formation and management</a:t>
            </a:r>
          </a:p>
          <a:p>
            <a:pPr>
              <a:lnSpc>
                <a:spcPct val="150000"/>
              </a:lnSpc>
            </a:pPr>
            <a:r>
              <a:rPr lang="en-US" sz="2400" b="1" smtClean="0"/>
              <a:t>Accommodation to work shifts </a:t>
            </a:r>
          </a:p>
          <a:p>
            <a:pPr>
              <a:lnSpc>
                <a:spcPct val="150000"/>
              </a:lnSpc>
            </a:pPr>
            <a:r>
              <a:rPr lang="en-US" sz="2400" b="1" smtClean="0"/>
              <a:t>Ability to work at home</a:t>
            </a:r>
          </a:p>
          <a:p>
            <a:pPr>
              <a:lnSpc>
                <a:spcPct val="150000"/>
              </a:lnSpc>
            </a:pPr>
            <a:r>
              <a:rPr lang="en-US" sz="2400" b="1" smtClean="0"/>
              <a:t>Reduced training costs</a:t>
            </a:r>
          </a:p>
          <a:p>
            <a:pPr>
              <a:lnSpc>
                <a:spcPct val="90000"/>
              </a:lnSpc>
            </a:pPr>
            <a:endParaRPr lang="en-US" sz="2400"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7"/>
          <p:cNvSpPr txBox="1">
            <a:spLocks noChangeArrowheads="1"/>
          </p:cNvSpPr>
          <p:nvPr/>
        </p:nvSpPr>
        <p:spPr bwMode="auto">
          <a:xfrm>
            <a:off x="6400800" y="6488113"/>
            <a:ext cx="1752600" cy="369887"/>
          </a:xfrm>
          <a:prstGeom prst="rect">
            <a:avLst/>
          </a:prstGeom>
          <a:solidFill>
            <a:schemeClr val="bg1"/>
          </a:solidFill>
          <a:ln w="9525">
            <a:noFill/>
            <a:miter lim="800000"/>
            <a:headEnd/>
            <a:tailEnd/>
          </a:ln>
        </p:spPr>
        <p:txBody>
          <a:bodyPr>
            <a:spAutoFit/>
          </a:bodyPr>
          <a:lstStyle/>
          <a:p>
            <a:endParaRPr lang="en-CA"/>
          </a:p>
        </p:txBody>
      </p:sp>
      <p:sp>
        <p:nvSpPr>
          <p:cNvPr id="36866" name="Rectangle 2"/>
          <p:cNvSpPr>
            <a:spLocks noGrp="1" noChangeArrowheads="1"/>
          </p:cNvSpPr>
          <p:nvPr>
            <p:ph type="title"/>
          </p:nvPr>
        </p:nvSpPr>
        <p:spPr>
          <a:xfrm>
            <a:off x="914400" y="381000"/>
            <a:ext cx="7772400" cy="1143000"/>
          </a:xfrm>
        </p:spPr>
        <p:txBody>
          <a:bodyPr anchor="t"/>
          <a:lstStyle/>
          <a:p>
            <a:r>
              <a:rPr lang="en-US" sz="2400" b="1" i="1" smtClean="0">
                <a:latin typeface="Arial" charset="0"/>
                <a:cs typeface="Arial" charset="0"/>
              </a:rPr>
              <a:t>Language Training Detachment Current Status </a:t>
            </a:r>
            <a:br>
              <a:rPr lang="en-US" sz="2400" b="1" i="1" smtClean="0">
                <a:latin typeface="Arial" charset="0"/>
                <a:cs typeface="Arial" charset="0"/>
              </a:rPr>
            </a:br>
            <a:r>
              <a:rPr lang="en-US" sz="2400" b="1" i="1" smtClean="0">
                <a:latin typeface="Arial" charset="0"/>
                <a:cs typeface="Arial" charset="0"/>
              </a:rPr>
              <a:t> 27 activities/26 locations</a:t>
            </a:r>
          </a:p>
        </p:txBody>
      </p:sp>
      <p:sp>
        <p:nvSpPr>
          <p:cNvPr id="36867" name="Slide Number Placeholder 6"/>
          <p:cNvSpPr>
            <a:spLocks noGrp="1"/>
          </p:cNvSpPr>
          <p:nvPr>
            <p:ph type="sldNum" sz="quarter" idx="10"/>
          </p:nvPr>
        </p:nvSpPr>
        <p:spPr bwMode="auto">
          <a:noFill/>
          <a:ln>
            <a:miter lim="800000"/>
            <a:headEnd/>
            <a:tailEnd/>
          </a:ln>
        </p:spPr>
        <p:txBody>
          <a:bodyPr/>
          <a:lstStyle/>
          <a:p>
            <a:fld id="{1AE9DCD7-91B8-4FB5-9598-B35F158FDD7B}" type="slidenum">
              <a:rPr lang="en-US" smtClean="0">
                <a:latin typeface="Arial" charset="0"/>
              </a:rPr>
              <a:pPr/>
              <a:t>16</a:t>
            </a:fld>
            <a:endParaRPr lang="en-US" smtClean="0">
              <a:latin typeface="Arial" charset="0"/>
            </a:endParaRPr>
          </a:p>
        </p:txBody>
      </p:sp>
      <p:sp>
        <p:nvSpPr>
          <p:cNvPr id="36868" name="TextBox 6"/>
          <p:cNvSpPr txBox="1">
            <a:spLocks noChangeArrowheads="1"/>
          </p:cNvSpPr>
          <p:nvPr/>
        </p:nvSpPr>
        <p:spPr bwMode="auto">
          <a:xfrm>
            <a:off x="1295400" y="6488113"/>
            <a:ext cx="1447800" cy="369887"/>
          </a:xfrm>
          <a:prstGeom prst="rect">
            <a:avLst/>
          </a:prstGeom>
          <a:solidFill>
            <a:schemeClr val="bg1"/>
          </a:solidFill>
          <a:ln w="9525">
            <a:noFill/>
            <a:miter lim="800000"/>
            <a:headEnd/>
            <a:tailEnd/>
          </a:ln>
        </p:spPr>
        <p:txBody>
          <a:bodyPr>
            <a:spAutoFit/>
          </a:bodyPr>
          <a:lstStyle/>
          <a:p>
            <a:endParaRPr lang="en-CA"/>
          </a:p>
        </p:txBody>
      </p:sp>
      <p:pic>
        <p:nvPicPr>
          <p:cNvPr id="36869" name="Picture 2" descr="C:\Users\deacon.westervelt\Desktop\LTD map_animation_print2.png"/>
          <p:cNvPicPr>
            <a:picLocks noChangeAspect="1" noChangeArrowheads="1"/>
          </p:cNvPicPr>
          <p:nvPr/>
        </p:nvPicPr>
        <p:blipFill>
          <a:blip r:embed="rId3"/>
          <a:srcRect/>
          <a:stretch>
            <a:fillRect/>
          </a:stretch>
        </p:blipFill>
        <p:spPr bwMode="auto">
          <a:xfrm>
            <a:off x="-609600" y="914400"/>
            <a:ext cx="10363200" cy="624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2362200" y="304800"/>
            <a:ext cx="5181600" cy="1066800"/>
          </a:xfrm>
          <a:prstGeom prst="rect">
            <a:avLst/>
          </a:prstGeom>
          <a:noFill/>
          <a:ln w="9525">
            <a:noFill/>
            <a:miter lim="800000"/>
            <a:headEnd/>
            <a:tailEnd/>
          </a:ln>
        </p:spPr>
        <p:txBody>
          <a:bodyPr>
            <a:spAutoFit/>
          </a:bodyPr>
          <a:lstStyle/>
          <a:p>
            <a:pPr algn="ctr"/>
            <a:r>
              <a:rPr lang="en-US" altLang="ko-KR" sz="3200" b="1">
                <a:ea typeface="Gulim"/>
                <a:cs typeface="Gulim"/>
              </a:rPr>
              <a:t>Hybrid Delivery / </a:t>
            </a:r>
          </a:p>
          <a:p>
            <a:pPr algn="ctr"/>
            <a:r>
              <a:rPr lang="en-US" altLang="ko-KR" sz="3200" b="1">
                <a:ea typeface="Gulim"/>
                <a:cs typeface="Gulim"/>
              </a:rPr>
              <a:t>Blended Learning</a:t>
            </a:r>
            <a:endParaRPr lang="en-US" sz="3200" b="1"/>
          </a:p>
        </p:txBody>
      </p:sp>
      <p:sp>
        <p:nvSpPr>
          <p:cNvPr id="38914" name="Text Box 3"/>
          <p:cNvSpPr txBox="1">
            <a:spLocks noChangeArrowheads="1"/>
          </p:cNvSpPr>
          <p:nvPr/>
        </p:nvSpPr>
        <p:spPr bwMode="auto">
          <a:xfrm>
            <a:off x="304800" y="5791200"/>
            <a:ext cx="8534400" cy="838200"/>
          </a:xfrm>
          <a:prstGeom prst="rect">
            <a:avLst/>
          </a:prstGeom>
          <a:solidFill>
            <a:srgbClr val="FFCC99"/>
          </a:solidFill>
          <a:ln w="15875">
            <a:solidFill>
              <a:schemeClr val="tx1"/>
            </a:solidFill>
            <a:miter lim="800000"/>
            <a:headEnd/>
            <a:tailEnd/>
          </a:ln>
        </p:spPr>
        <p:txBody>
          <a:bodyPr>
            <a:spAutoFit/>
          </a:bodyPr>
          <a:lstStyle/>
          <a:p>
            <a:pPr algn="ctr">
              <a:lnSpc>
                <a:spcPct val="120000"/>
              </a:lnSpc>
              <a:spcBef>
                <a:spcPct val="20000"/>
              </a:spcBef>
              <a:spcAft>
                <a:spcPct val="20000"/>
              </a:spcAft>
              <a:buFont typeface="Wingdings" pitchFamily="2" charset="2"/>
              <a:buNone/>
            </a:pPr>
            <a:r>
              <a:rPr lang="en-US" altLang="ko-KR" sz="2000" b="1">
                <a:ea typeface="Gulim"/>
                <a:cs typeface="Gulim"/>
              </a:rPr>
              <a:t>Hybrid delivery / Blended Learning (Online asynchronous self-study with interactive/synchronous VTT or BLTS E-mentoring sessions)</a:t>
            </a:r>
            <a:endParaRPr lang="en-US" sz="2000" b="1"/>
          </a:p>
        </p:txBody>
      </p:sp>
      <p:pic>
        <p:nvPicPr>
          <p:cNvPr id="38915" name="Picture 5"/>
          <p:cNvPicPr>
            <a:picLocks noChangeAspect="1" noChangeArrowheads="1"/>
          </p:cNvPicPr>
          <p:nvPr/>
        </p:nvPicPr>
        <p:blipFill>
          <a:blip r:embed="rId2"/>
          <a:srcRect/>
          <a:stretch>
            <a:fillRect/>
          </a:stretch>
        </p:blipFill>
        <p:spPr bwMode="auto">
          <a:xfrm>
            <a:off x="3581400" y="1939925"/>
            <a:ext cx="2209800" cy="1489075"/>
          </a:xfrm>
          <a:prstGeom prst="rect">
            <a:avLst/>
          </a:prstGeom>
          <a:noFill/>
          <a:ln w="15875">
            <a:solidFill>
              <a:schemeClr val="tx1"/>
            </a:solidFill>
            <a:miter lim="800000"/>
            <a:headEnd/>
            <a:tailEnd/>
          </a:ln>
        </p:spPr>
      </p:pic>
      <p:pic>
        <p:nvPicPr>
          <p:cNvPr id="38916" name="Picture 3"/>
          <p:cNvPicPr>
            <a:picLocks noChangeAspect="1" noChangeArrowheads="1"/>
          </p:cNvPicPr>
          <p:nvPr/>
        </p:nvPicPr>
        <p:blipFill>
          <a:blip r:embed="rId3"/>
          <a:srcRect l="5647" r="22301"/>
          <a:stretch>
            <a:fillRect/>
          </a:stretch>
        </p:blipFill>
        <p:spPr bwMode="auto">
          <a:xfrm>
            <a:off x="6553200" y="1524000"/>
            <a:ext cx="2371725" cy="1497013"/>
          </a:xfrm>
          <a:prstGeom prst="rect">
            <a:avLst/>
          </a:prstGeom>
          <a:noFill/>
          <a:ln w="28575" algn="ctr">
            <a:solidFill>
              <a:schemeClr val="tx1"/>
            </a:solidFill>
            <a:miter lim="800000"/>
            <a:headEnd/>
            <a:tailEnd/>
          </a:ln>
        </p:spPr>
      </p:pic>
      <p:pic>
        <p:nvPicPr>
          <p:cNvPr id="38917" name="Picture 14"/>
          <p:cNvPicPr>
            <a:picLocks noChangeAspect="1" noChangeArrowheads="1"/>
          </p:cNvPicPr>
          <p:nvPr/>
        </p:nvPicPr>
        <p:blipFill>
          <a:blip r:embed="rId4"/>
          <a:srcRect/>
          <a:stretch>
            <a:fillRect/>
          </a:stretch>
        </p:blipFill>
        <p:spPr bwMode="auto">
          <a:xfrm>
            <a:off x="457200" y="4343400"/>
            <a:ext cx="2543175" cy="1182688"/>
          </a:xfrm>
          <a:prstGeom prst="rect">
            <a:avLst/>
          </a:prstGeom>
          <a:noFill/>
          <a:ln w="0" algn="ctr">
            <a:solidFill>
              <a:schemeClr val="tx1"/>
            </a:solidFill>
            <a:miter lim="800000"/>
            <a:headEnd/>
            <a:tailEnd/>
          </a:ln>
        </p:spPr>
      </p:pic>
      <p:pic>
        <p:nvPicPr>
          <p:cNvPr id="38918" name="Picture 7" descr="BLTS_Chat"/>
          <p:cNvPicPr>
            <a:picLocks noChangeAspect="1" noChangeArrowheads="1"/>
          </p:cNvPicPr>
          <p:nvPr/>
        </p:nvPicPr>
        <p:blipFill>
          <a:blip r:embed="rId5"/>
          <a:srcRect/>
          <a:stretch>
            <a:fillRect/>
          </a:stretch>
        </p:blipFill>
        <p:spPr bwMode="auto">
          <a:xfrm>
            <a:off x="3429000" y="3649663"/>
            <a:ext cx="2514600" cy="2054225"/>
          </a:xfrm>
          <a:prstGeom prst="rect">
            <a:avLst/>
          </a:prstGeom>
          <a:noFill/>
          <a:ln w="15875">
            <a:solidFill>
              <a:schemeClr val="tx1"/>
            </a:solidFill>
            <a:miter lim="800000"/>
            <a:headEnd/>
            <a:tailEnd/>
          </a:ln>
        </p:spPr>
      </p:pic>
      <p:pic>
        <p:nvPicPr>
          <p:cNvPr id="38919" name="Picture 30" descr="arrow_curved_2_left"/>
          <p:cNvPicPr>
            <a:picLocks noChangeAspect="1" noChangeArrowheads="1"/>
          </p:cNvPicPr>
          <p:nvPr/>
        </p:nvPicPr>
        <p:blipFill>
          <a:blip r:embed="rId6"/>
          <a:srcRect/>
          <a:stretch>
            <a:fillRect/>
          </a:stretch>
        </p:blipFill>
        <p:spPr bwMode="auto">
          <a:xfrm>
            <a:off x="1828800" y="3124200"/>
            <a:ext cx="952500" cy="952500"/>
          </a:xfrm>
          <a:prstGeom prst="rect">
            <a:avLst/>
          </a:prstGeom>
          <a:noFill/>
          <a:ln w="9525">
            <a:noFill/>
            <a:miter lim="800000"/>
            <a:headEnd/>
            <a:tailEnd/>
          </a:ln>
        </p:spPr>
      </p:pic>
      <p:pic>
        <p:nvPicPr>
          <p:cNvPr id="38920" name="Picture 30" descr="arrow_curved_2_left"/>
          <p:cNvPicPr>
            <a:picLocks noChangeAspect="1" noChangeArrowheads="1"/>
          </p:cNvPicPr>
          <p:nvPr/>
        </p:nvPicPr>
        <p:blipFill>
          <a:blip r:embed="rId7"/>
          <a:srcRect/>
          <a:stretch>
            <a:fillRect/>
          </a:stretch>
        </p:blipFill>
        <p:spPr bwMode="auto">
          <a:xfrm>
            <a:off x="6553200" y="3200400"/>
            <a:ext cx="9525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body" idx="1"/>
          </p:nvPr>
        </p:nvSpPr>
        <p:spPr>
          <a:xfrm>
            <a:off x="152400" y="1676400"/>
            <a:ext cx="5410200" cy="4876800"/>
          </a:xfrm>
        </p:spPr>
        <p:txBody>
          <a:bodyPr/>
          <a:lstStyle/>
          <a:p>
            <a:pPr marL="342900" lvl="1" indent="-228600">
              <a:lnSpc>
                <a:spcPct val="90000"/>
              </a:lnSpc>
              <a:buFont typeface="Arial" charset="0"/>
              <a:buChar char="•"/>
            </a:pPr>
            <a:r>
              <a:rPr lang="en-US" sz="1800" b="1" smtClean="0"/>
              <a:t>Provide language education in Dari, Pashto &amp; Urdu  to a cohort of military personnel who will be habitually involved in OEF (initial acquisition, sustainment, and enhancement – achieve at least ILR 2 during a career)</a:t>
            </a:r>
          </a:p>
          <a:p>
            <a:pPr marL="342900" lvl="1" indent="-228600">
              <a:lnSpc>
                <a:spcPct val="90000"/>
              </a:lnSpc>
              <a:buFont typeface="Arial" charset="0"/>
              <a:buChar char="•"/>
            </a:pPr>
            <a:endParaRPr lang="en-US" sz="800" b="1" smtClean="0"/>
          </a:p>
          <a:p>
            <a:pPr marL="342900" lvl="1" indent="-228600">
              <a:lnSpc>
                <a:spcPct val="90000"/>
              </a:lnSpc>
              <a:buFont typeface="Arial" charset="0"/>
              <a:buChar char="•"/>
            </a:pPr>
            <a:r>
              <a:rPr lang="en-US" sz="1600" b="1" smtClean="0"/>
              <a:t>Hub established in D.C., Norfolk &amp; Tampa</a:t>
            </a:r>
          </a:p>
          <a:p>
            <a:pPr marL="342900" lvl="1" indent="-228600">
              <a:lnSpc>
                <a:spcPct val="90000"/>
              </a:lnSpc>
              <a:buFont typeface="Arial" charset="0"/>
              <a:buChar char="•"/>
            </a:pPr>
            <a:r>
              <a:rPr lang="en-US" sz="1600" b="1" u="sng" smtClean="0"/>
              <a:t>Phase I</a:t>
            </a:r>
            <a:r>
              <a:rPr lang="en-US" sz="1600" b="1" smtClean="0"/>
              <a:t>: 16 weeks acquisition at a Hub</a:t>
            </a:r>
          </a:p>
          <a:p>
            <a:pPr marL="742950" lvl="2">
              <a:lnSpc>
                <a:spcPct val="90000"/>
              </a:lnSpc>
            </a:pPr>
            <a:r>
              <a:rPr lang="en-US" sz="1600" b="1" smtClean="0">
                <a:solidFill>
                  <a:srgbClr val="FF0000"/>
                </a:solidFill>
              </a:rPr>
              <a:t>356 graduates (249 Dari, 76 Pashto, 31 Urdu)</a:t>
            </a:r>
          </a:p>
          <a:p>
            <a:pPr marL="742950" lvl="2">
              <a:lnSpc>
                <a:spcPct val="90000"/>
              </a:lnSpc>
            </a:pPr>
            <a:r>
              <a:rPr lang="en-US" sz="1600" b="1" smtClean="0">
                <a:solidFill>
                  <a:srgbClr val="FF0000"/>
                </a:solidFill>
              </a:rPr>
              <a:t>80% achieve ILR 1 or better on OPI</a:t>
            </a:r>
          </a:p>
          <a:p>
            <a:pPr marL="742950" lvl="2">
              <a:lnSpc>
                <a:spcPct val="90000"/>
              </a:lnSpc>
            </a:pPr>
            <a:r>
              <a:rPr lang="en-US" sz="1600" b="1" smtClean="0">
                <a:solidFill>
                  <a:srgbClr val="FF0000"/>
                </a:solidFill>
              </a:rPr>
              <a:t>52 currently in class</a:t>
            </a:r>
          </a:p>
          <a:p>
            <a:pPr marL="742950" lvl="2">
              <a:lnSpc>
                <a:spcPct val="90000"/>
              </a:lnSpc>
              <a:buFont typeface="Arial" charset="0"/>
              <a:buNone/>
            </a:pPr>
            <a:endParaRPr lang="en-US" sz="1600" b="1" smtClean="0"/>
          </a:p>
          <a:p>
            <a:pPr marL="342900" lvl="1" indent="-228600">
              <a:lnSpc>
                <a:spcPct val="90000"/>
              </a:lnSpc>
              <a:buFont typeface="Arial" charset="0"/>
              <a:buChar char="•"/>
            </a:pPr>
            <a:r>
              <a:rPr lang="en-US" sz="1600" b="1" u="sng" smtClean="0"/>
              <a:t>Phase II</a:t>
            </a:r>
            <a:r>
              <a:rPr lang="en-US" sz="1600" b="1" smtClean="0"/>
              <a:t>: Self-Study learning modules w/available E-mentoring (24 modules in each language) + In-Theatre Support</a:t>
            </a:r>
          </a:p>
          <a:p>
            <a:pPr marL="342900" lvl="1" indent="-228600">
              <a:lnSpc>
                <a:spcPct val="90000"/>
              </a:lnSpc>
              <a:buFont typeface="Arial" charset="0"/>
              <a:buChar char="•"/>
            </a:pPr>
            <a:endParaRPr lang="en-US" sz="1600" b="1" smtClean="0"/>
          </a:p>
          <a:p>
            <a:pPr marL="342900" lvl="1" indent="-228600">
              <a:lnSpc>
                <a:spcPct val="90000"/>
              </a:lnSpc>
              <a:buFont typeface="Arial" charset="0"/>
              <a:buChar char="•"/>
            </a:pPr>
            <a:r>
              <a:rPr lang="en-US" sz="1600" b="1" u="sng" smtClean="0"/>
              <a:t>Phase III</a:t>
            </a:r>
            <a:r>
              <a:rPr lang="en-US" sz="1600" b="1" smtClean="0"/>
              <a:t>: Self-Study learning modules enhanced with online and on-site instruction (First iteration: 27 June 11).</a:t>
            </a:r>
          </a:p>
          <a:p>
            <a:pPr marL="342900" lvl="1" indent="-228600">
              <a:lnSpc>
                <a:spcPct val="90000"/>
              </a:lnSpc>
              <a:buFont typeface="Arial" charset="0"/>
              <a:buChar char="•"/>
            </a:pPr>
            <a:endParaRPr lang="en-US" sz="1600" b="1" smtClean="0"/>
          </a:p>
          <a:p>
            <a:pPr marL="342900" lvl="1" indent="-228600">
              <a:lnSpc>
                <a:spcPct val="90000"/>
              </a:lnSpc>
              <a:buFont typeface="Arial" charset="0"/>
              <a:buChar char="•"/>
            </a:pPr>
            <a:r>
              <a:rPr lang="en-US" sz="1600" b="1" u="sng" smtClean="0"/>
              <a:t>Phase IV</a:t>
            </a:r>
            <a:r>
              <a:rPr lang="en-US" sz="1600" b="1" smtClean="0"/>
              <a:t>: Follow on residential training at a hub location.</a:t>
            </a:r>
          </a:p>
        </p:txBody>
      </p:sp>
      <p:sp>
        <p:nvSpPr>
          <p:cNvPr id="39938" name="Rectangle 5"/>
          <p:cNvSpPr>
            <a:spLocks noGrp="1"/>
          </p:cNvSpPr>
          <p:nvPr>
            <p:ph type="title"/>
          </p:nvPr>
        </p:nvSpPr>
        <p:spPr>
          <a:xfrm>
            <a:off x="1371600" y="228600"/>
            <a:ext cx="7162800" cy="1146175"/>
          </a:xfrm>
        </p:spPr>
        <p:txBody>
          <a:bodyPr/>
          <a:lstStyle/>
          <a:p>
            <a:r>
              <a:rPr lang="en-US" sz="4000" b="1" i="1" smtClean="0"/>
              <a:t>AFPAK Hands Phase I-IV</a:t>
            </a:r>
          </a:p>
        </p:txBody>
      </p:sp>
      <p:pic>
        <p:nvPicPr>
          <p:cNvPr id="39939" name="Picture 3">
            <a:hlinkClick r:id="rId2"/>
          </p:cNvPr>
          <p:cNvPicPr>
            <a:picLocks noChangeAspect="1" noChangeArrowheads="1"/>
          </p:cNvPicPr>
          <p:nvPr/>
        </p:nvPicPr>
        <p:blipFill>
          <a:blip r:embed="rId3"/>
          <a:srcRect/>
          <a:stretch>
            <a:fillRect/>
          </a:stretch>
        </p:blipFill>
        <p:spPr bwMode="auto">
          <a:xfrm>
            <a:off x="5638800" y="4191000"/>
            <a:ext cx="3378200" cy="2533650"/>
          </a:xfrm>
          <a:prstGeom prst="rect">
            <a:avLst/>
          </a:prstGeom>
          <a:noFill/>
          <a:ln w="9525">
            <a:solidFill>
              <a:schemeClr val="tx1"/>
            </a:solidFill>
            <a:miter lim="800000"/>
            <a:headEnd/>
            <a:tailEnd/>
          </a:ln>
        </p:spPr>
      </p:pic>
      <p:pic>
        <p:nvPicPr>
          <p:cNvPr id="39940" name="Picture 4">
            <a:hlinkClick r:id="rId2"/>
          </p:cNvPr>
          <p:cNvPicPr>
            <a:picLocks noChangeAspect="1" noChangeArrowheads="1"/>
          </p:cNvPicPr>
          <p:nvPr/>
        </p:nvPicPr>
        <p:blipFill>
          <a:blip r:embed="rId4"/>
          <a:srcRect/>
          <a:stretch>
            <a:fillRect/>
          </a:stretch>
        </p:blipFill>
        <p:spPr bwMode="auto">
          <a:xfrm>
            <a:off x="5638800" y="1676400"/>
            <a:ext cx="3352800" cy="2455863"/>
          </a:xfrm>
          <a:prstGeom prst="rect">
            <a:avLst/>
          </a:prstGeom>
          <a:noFill/>
          <a:ln w="9525">
            <a:solidFill>
              <a:schemeClr val="tx1"/>
            </a:solidFill>
            <a:miter lim="800000"/>
            <a:headEnd/>
            <a:tailEnd/>
          </a:ln>
        </p:spPr>
      </p:pic>
      <p:pic>
        <p:nvPicPr>
          <p:cNvPr id="39941" name="Picture 5" descr="LifeLong.jpg">
            <a:hlinkClick r:id="rId5" action="ppaction://hlinksldjump"/>
          </p:cNvPr>
          <p:cNvPicPr>
            <a:picLocks noChangeAspect="1"/>
          </p:cNvPicPr>
          <p:nvPr/>
        </p:nvPicPr>
        <p:blipFill>
          <a:blip r:embed="rId6"/>
          <a:srcRect/>
          <a:stretch>
            <a:fillRect/>
          </a:stretch>
        </p:blipFill>
        <p:spPr bwMode="auto">
          <a:xfrm>
            <a:off x="8763000" y="1279525"/>
            <a:ext cx="381000" cy="196850"/>
          </a:xfrm>
          <a:prstGeom prst="rect">
            <a:avLst/>
          </a:prstGeom>
          <a:noFill/>
          <a:ln w="9525">
            <a:noFill/>
            <a:miter lim="800000"/>
            <a:headEnd/>
            <a:tailEnd/>
          </a:ln>
        </p:spPr>
      </p:pic>
      <p:pic>
        <p:nvPicPr>
          <p:cNvPr id="39942" name="Picture 6" descr="Video Camera.jpg">
            <a:hlinkClick r:id="rId7"/>
          </p:cNvPr>
          <p:cNvPicPr>
            <a:picLocks noChangeAspect="1"/>
          </p:cNvPicPr>
          <p:nvPr/>
        </p:nvPicPr>
        <p:blipFill>
          <a:blip r:embed="rId8"/>
          <a:srcRect/>
          <a:stretch>
            <a:fillRect/>
          </a:stretch>
        </p:blipFill>
        <p:spPr bwMode="auto">
          <a:xfrm>
            <a:off x="5638800" y="1752600"/>
            <a:ext cx="412750" cy="276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2514600" y="2590800"/>
            <a:ext cx="6448425" cy="3970338"/>
          </a:xfrm>
          <a:prstGeom prst="rect">
            <a:avLst/>
          </a:prstGeom>
          <a:noFill/>
          <a:ln w="0" algn="ctr">
            <a:noFill/>
            <a:miter lim="800000"/>
            <a:headEnd/>
            <a:tailEnd/>
          </a:ln>
        </p:spPr>
        <p:txBody>
          <a:bodyPr anchor="ctr">
            <a:spAutoFit/>
          </a:bodyPr>
          <a:lstStyle/>
          <a:p>
            <a:pPr eaLnBrk="0" hangingPunct="0"/>
            <a:r>
              <a:rPr lang="en-US" altLang="zh-CN" sz="1400" b="1">
                <a:cs typeface="宋体"/>
              </a:rPr>
              <a:t>The goal of Post-Basic Sustainment/Enhancement Course is long-term maintenance of proficiency skills at any level of proficiency, and may be repeated indefinitely as it is designed for all levels above Level 2. </a:t>
            </a:r>
          </a:p>
          <a:p>
            <a:pPr eaLnBrk="0" hangingPunct="0"/>
            <a:endParaRPr lang="en-US" altLang="zh-CN" sz="1400" b="1">
              <a:cs typeface="宋体"/>
            </a:endParaRPr>
          </a:p>
          <a:p>
            <a:pPr eaLnBrk="0" hangingPunct="0"/>
            <a:r>
              <a:rPr lang="en-US" altLang="zh-CN" sz="1400" b="1">
                <a:cs typeface="宋体"/>
              </a:rPr>
              <a:t>This course includes a pre-course and post-course Diagnostic Assessment, and is delivered via BLTS and an LMS.</a:t>
            </a:r>
          </a:p>
          <a:p>
            <a:pPr eaLnBrk="0" hangingPunct="0"/>
            <a:endParaRPr lang="en-US" altLang="zh-CN" sz="1400" b="1">
              <a:cs typeface="宋体"/>
            </a:endParaRPr>
          </a:p>
          <a:p>
            <a:pPr eaLnBrk="0" hangingPunct="0"/>
            <a:r>
              <a:rPr lang="en-US" altLang="zh-CN" sz="1400" b="1">
                <a:cs typeface="宋体"/>
              </a:rPr>
              <a:t>This course includes 12 weeks of synchronous and asynchronous study: (4-6 hours of self-study and 4-6 hours in an on-line classroom with an E-Instructor each week). </a:t>
            </a:r>
          </a:p>
          <a:p>
            <a:pPr eaLnBrk="0" hangingPunct="0"/>
            <a:endParaRPr lang="en-US" altLang="zh-CN" sz="1400" b="1">
              <a:cs typeface="宋体"/>
            </a:endParaRPr>
          </a:p>
          <a:p>
            <a:pPr eaLnBrk="0" hangingPunct="0"/>
            <a:r>
              <a:rPr lang="en-US" altLang="zh-CN" sz="1400" b="1">
                <a:cs typeface="宋体"/>
              </a:rPr>
              <a:t>All four skills are emphasized: reading, writing, listening, speaking. </a:t>
            </a:r>
          </a:p>
          <a:p>
            <a:pPr eaLnBrk="0" hangingPunct="0"/>
            <a:endParaRPr lang="en-US" altLang="zh-CN" sz="1400" b="1">
              <a:cs typeface="宋体"/>
            </a:endParaRPr>
          </a:p>
          <a:p>
            <a:pPr eaLnBrk="0" hangingPunct="0"/>
            <a:r>
              <a:rPr lang="en-US" altLang="zh-CN" sz="1400" b="1">
                <a:cs typeface="宋体"/>
              </a:rPr>
              <a:t>The course is tailored for the specific needs of participating learners arranged in cohorts of between 2-4 students. </a:t>
            </a:r>
          </a:p>
          <a:p>
            <a:pPr eaLnBrk="0" hangingPunct="0"/>
            <a:endParaRPr lang="en-US" altLang="zh-CN" sz="1400" b="1">
              <a:cs typeface="宋体"/>
            </a:endParaRPr>
          </a:p>
          <a:p>
            <a:pPr eaLnBrk="0" hangingPunct="0"/>
            <a:r>
              <a:rPr lang="en-US" altLang="zh-CN" sz="1400" b="1">
                <a:cs typeface="宋体"/>
              </a:rPr>
              <a:t>Currently available in nineteen in-house languages. Other languages may be arranged, upon request.</a:t>
            </a:r>
          </a:p>
        </p:txBody>
      </p:sp>
      <p:sp>
        <p:nvSpPr>
          <p:cNvPr id="40962" name="Text Box 6"/>
          <p:cNvSpPr txBox="1">
            <a:spLocks noChangeArrowheads="1"/>
          </p:cNvSpPr>
          <p:nvPr/>
        </p:nvSpPr>
        <p:spPr bwMode="auto">
          <a:xfrm>
            <a:off x="2179638" y="2552700"/>
            <a:ext cx="411162" cy="366713"/>
          </a:xfrm>
          <a:prstGeom prst="rect">
            <a:avLst/>
          </a:prstGeom>
          <a:noFill/>
          <a:ln w="0" algn="ctr">
            <a:noFill/>
            <a:miter lim="800000"/>
            <a:headEnd/>
            <a:tailEnd/>
          </a:ln>
        </p:spPr>
        <p:txBody>
          <a:bodyPr wrap="none">
            <a:spAutoFit/>
          </a:bodyPr>
          <a:lstStyle/>
          <a:p>
            <a:pPr algn="ctr"/>
            <a:r>
              <a:rPr lang="en-US"/>
              <a:t>►</a:t>
            </a:r>
          </a:p>
        </p:txBody>
      </p:sp>
      <p:sp>
        <p:nvSpPr>
          <p:cNvPr id="40963" name="Text Box 7"/>
          <p:cNvSpPr txBox="1">
            <a:spLocks noChangeArrowheads="1"/>
          </p:cNvSpPr>
          <p:nvPr/>
        </p:nvSpPr>
        <p:spPr bwMode="auto">
          <a:xfrm>
            <a:off x="2160588" y="3429000"/>
            <a:ext cx="411162" cy="366713"/>
          </a:xfrm>
          <a:prstGeom prst="rect">
            <a:avLst/>
          </a:prstGeom>
          <a:noFill/>
          <a:ln w="0" algn="ctr">
            <a:noFill/>
            <a:miter lim="800000"/>
            <a:headEnd/>
            <a:tailEnd/>
          </a:ln>
        </p:spPr>
        <p:txBody>
          <a:bodyPr wrap="none">
            <a:spAutoFit/>
          </a:bodyPr>
          <a:lstStyle/>
          <a:p>
            <a:pPr algn="ctr"/>
            <a:r>
              <a:rPr lang="en-US"/>
              <a:t>►</a:t>
            </a:r>
          </a:p>
        </p:txBody>
      </p:sp>
      <p:sp>
        <p:nvSpPr>
          <p:cNvPr id="40964" name="Text Box 8"/>
          <p:cNvSpPr txBox="1">
            <a:spLocks noChangeArrowheads="1"/>
          </p:cNvSpPr>
          <p:nvPr/>
        </p:nvSpPr>
        <p:spPr bwMode="auto">
          <a:xfrm>
            <a:off x="2160588" y="4052888"/>
            <a:ext cx="411162" cy="366712"/>
          </a:xfrm>
          <a:prstGeom prst="rect">
            <a:avLst/>
          </a:prstGeom>
          <a:noFill/>
          <a:ln w="0" algn="ctr">
            <a:noFill/>
            <a:miter lim="800000"/>
            <a:headEnd/>
            <a:tailEnd/>
          </a:ln>
        </p:spPr>
        <p:txBody>
          <a:bodyPr wrap="none">
            <a:spAutoFit/>
          </a:bodyPr>
          <a:lstStyle/>
          <a:p>
            <a:pPr algn="ctr"/>
            <a:r>
              <a:rPr lang="en-US"/>
              <a:t>►</a:t>
            </a:r>
          </a:p>
        </p:txBody>
      </p:sp>
      <p:sp>
        <p:nvSpPr>
          <p:cNvPr id="40965" name="Text Box 9"/>
          <p:cNvSpPr txBox="1">
            <a:spLocks noChangeArrowheads="1"/>
          </p:cNvSpPr>
          <p:nvPr/>
        </p:nvSpPr>
        <p:spPr bwMode="auto">
          <a:xfrm>
            <a:off x="2160588" y="4891088"/>
            <a:ext cx="411162" cy="366712"/>
          </a:xfrm>
          <a:prstGeom prst="rect">
            <a:avLst/>
          </a:prstGeom>
          <a:noFill/>
          <a:ln w="0" algn="ctr">
            <a:noFill/>
            <a:miter lim="800000"/>
            <a:headEnd/>
            <a:tailEnd/>
          </a:ln>
        </p:spPr>
        <p:txBody>
          <a:bodyPr wrap="none">
            <a:spAutoFit/>
          </a:bodyPr>
          <a:lstStyle/>
          <a:p>
            <a:pPr algn="ctr"/>
            <a:r>
              <a:rPr lang="en-US"/>
              <a:t>►</a:t>
            </a:r>
          </a:p>
        </p:txBody>
      </p:sp>
      <p:sp>
        <p:nvSpPr>
          <p:cNvPr id="40966" name="Text Box 10"/>
          <p:cNvSpPr txBox="1">
            <a:spLocks noChangeArrowheads="1"/>
          </p:cNvSpPr>
          <p:nvPr/>
        </p:nvSpPr>
        <p:spPr bwMode="auto">
          <a:xfrm>
            <a:off x="2160588" y="5334000"/>
            <a:ext cx="411162" cy="366713"/>
          </a:xfrm>
          <a:prstGeom prst="rect">
            <a:avLst/>
          </a:prstGeom>
          <a:noFill/>
          <a:ln w="0" algn="ctr">
            <a:noFill/>
            <a:miter lim="800000"/>
            <a:headEnd/>
            <a:tailEnd/>
          </a:ln>
        </p:spPr>
        <p:txBody>
          <a:bodyPr wrap="none">
            <a:spAutoFit/>
          </a:bodyPr>
          <a:lstStyle/>
          <a:p>
            <a:pPr algn="ctr"/>
            <a:r>
              <a:rPr lang="en-US"/>
              <a:t>►</a:t>
            </a:r>
          </a:p>
        </p:txBody>
      </p:sp>
      <p:sp>
        <p:nvSpPr>
          <p:cNvPr id="40967" name="Text Box 12"/>
          <p:cNvSpPr txBox="1">
            <a:spLocks noChangeArrowheads="1"/>
          </p:cNvSpPr>
          <p:nvPr/>
        </p:nvSpPr>
        <p:spPr bwMode="auto">
          <a:xfrm>
            <a:off x="2154238" y="5957888"/>
            <a:ext cx="411162" cy="366712"/>
          </a:xfrm>
          <a:prstGeom prst="rect">
            <a:avLst/>
          </a:prstGeom>
          <a:noFill/>
          <a:ln w="0" algn="ctr">
            <a:noFill/>
            <a:miter lim="800000"/>
            <a:headEnd/>
            <a:tailEnd/>
          </a:ln>
        </p:spPr>
        <p:txBody>
          <a:bodyPr wrap="none">
            <a:spAutoFit/>
          </a:bodyPr>
          <a:lstStyle/>
          <a:p>
            <a:pPr algn="ctr"/>
            <a:r>
              <a:rPr lang="en-US"/>
              <a:t>►</a:t>
            </a:r>
          </a:p>
        </p:txBody>
      </p:sp>
      <p:pic>
        <p:nvPicPr>
          <p:cNvPr id="40968" name="Picture 99" descr="VTT3"/>
          <p:cNvPicPr>
            <a:picLocks noChangeAspect="1" noChangeArrowheads="1"/>
          </p:cNvPicPr>
          <p:nvPr/>
        </p:nvPicPr>
        <p:blipFill>
          <a:blip r:embed="rId2"/>
          <a:srcRect l="6128" t="9351" b="7402"/>
          <a:stretch>
            <a:fillRect/>
          </a:stretch>
        </p:blipFill>
        <p:spPr bwMode="auto">
          <a:xfrm>
            <a:off x="304800" y="3048000"/>
            <a:ext cx="1622425" cy="1228725"/>
          </a:xfrm>
          <a:prstGeom prst="rect">
            <a:avLst/>
          </a:prstGeom>
          <a:noFill/>
          <a:ln w="25400">
            <a:solidFill>
              <a:schemeClr val="tx1"/>
            </a:solidFill>
            <a:miter lim="800000"/>
            <a:headEnd/>
            <a:tailEnd/>
          </a:ln>
        </p:spPr>
      </p:pic>
      <p:sp>
        <p:nvSpPr>
          <p:cNvPr id="40969" name="Rectangle 6"/>
          <p:cNvSpPr>
            <a:spLocks noChangeArrowheads="1"/>
          </p:cNvSpPr>
          <p:nvPr/>
        </p:nvSpPr>
        <p:spPr bwMode="auto">
          <a:xfrm>
            <a:off x="1371600" y="533400"/>
            <a:ext cx="7315200" cy="609600"/>
          </a:xfrm>
          <a:prstGeom prst="rect">
            <a:avLst/>
          </a:prstGeom>
          <a:noFill/>
          <a:ln w="9525">
            <a:noFill/>
            <a:miter lim="800000"/>
            <a:headEnd/>
            <a:tailEnd/>
          </a:ln>
        </p:spPr>
        <p:txBody>
          <a:bodyPr/>
          <a:lstStyle/>
          <a:p>
            <a:pPr algn="ctr" eaLnBrk="0" hangingPunct="0"/>
            <a:r>
              <a:rPr lang="en-US" sz="4000" b="1" i="1">
                <a:latin typeface="Calibri" pitchFamily="34" charset="0"/>
              </a:rPr>
              <a:t>Live BLTS Classroom Observation</a:t>
            </a:r>
            <a:endParaRPr lang="en-US" sz="2800" b="1" i="1">
              <a:latin typeface="Calibri" pitchFamily="34" charset="0"/>
            </a:endParaRPr>
          </a:p>
        </p:txBody>
      </p:sp>
      <p:sp>
        <p:nvSpPr>
          <p:cNvPr id="40970" name="Rectangle 5"/>
          <p:cNvSpPr>
            <a:spLocks noChangeArrowheads="1"/>
          </p:cNvSpPr>
          <p:nvPr/>
        </p:nvSpPr>
        <p:spPr bwMode="auto">
          <a:xfrm>
            <a:off x="152400" y="1676400"/>
            <a:ext cx="4038600" cy="708025"/>
          </a:xfrm>
          <a:prstGeom prst="rect">
            <a:avLst/>
          </a:prstGeom>
          <a:solidFill>
            <a:srgbClr val="FFFF99"/>
          </a:solidFill>
          <a:ln w="0" algn="ctr">
            <a:solidFill>
              <a:schemeClr val="tx1"/>
            </a:solidFill>
            <a:miter lim="800000"/>
            <a:headEnd/>
            <a:tailEnd/>
          </a:ln>
        </p:spPr>
        <p:txBody>
          <a:bodyPr>
            <a:spAutoFit/>
          </a:bodyPr>
          <a:lstStyle/>
          <a:p>
            <a:r>
              <a:rPr lang="en-US" sz="2000" b="1"/>
              <a:t>Post-Basic Online Sustainment </a:t>
            </a:r>
          </a:p>
          <a:p>
            <a:r>
              <a:rPr lang="en-US" sz="2000" b="1"/>
              <a:t>&amp; Enhancement Course</a:t>
            </a:r>
          </a:p>
        </p:txBody>
      </p:sp>
      <p:pic>
        <p:nvPicPr>
          <p:cNvPr id="40971" name="Picture 7" descr="BLTS_Chat"/>
          <p:cNvPicPr>
            <a:picLocks noChangeAspect="1" noChangeArrowheads="1"/>
          </p:cNvPicPr>
          <p:nvPr/>
        </p:nvPicPr>
        <p:blipFill>
          <a:blip r:embed="rId3"/>
          <a:srcRect/>
          <a:stretch>
            <a:fillRect/>
          </a:stretch>
        </p:blipFill>
        <p:spPr bwMode="auto">
          <a:xfrm>
            <a:off x="152400" y="4724400"/>
            <a:ext cx="1958975" cy="1600200"/>
          </a:xfrm>
          <a:prstGeom prst="rect">
            <a:avLst/>
          </a:prstGeom>
          <a:noFill/>
          <a:ln w="15875">
            <a:solidFill>
              <a:schemeClr val="tx1"/>
            </a:solidFill>
            <a:miter lim="800000"/>
            <a:headEnd/>
            <a:tailEnd/>
          </a:ln>
        </p:spPr>
      </p:pic>
      <p:pic>
        <p:nvPicPr>
          <p:cNvPr id="40972" name="Picture 12" descr="LifeLong.jpg"/>
          <p:cNvPicPr>
            <a:picLocks noChangeAspect="1"/>
          </p:cNvPicPr>
          <p:nvPr/>
        </p:nvPicPr>
        <p:blipFill>
          <a:blip r:embed="rId4"/>
          <a:srcRect/>
          <a:stretch>
            <a:fillRect/>
          </a:stretch>
        </p:blipFill>
        <p:spPr bwMode="auto">
          <a:xfrm>
            <a:off x="8382000" y="1143000"/>
            <a:ext cx="381000" cy="19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type="title"/>
          </p:nvPr>
        </p:nvSpPr>
        <p:spPr>
          <a:xfrm>
            <a:off x="609600" y="0"/>
            <a:ext cx="8278813" cy="1385888"/>
          </a:xfrm>
        </p:spPr>
        <p:txBody>
          <a:bodyPr/>
          <a:lstStyle/>
          <a:p>
            <a:r>
              <a:rPr lang="en-US" sz="3600" b="1" i="1" smtClean="0"/>
              <a:t/>
            </a:r>
            <a:br>
              <a:rPr lang="en-US" sz="3600" b="1" i="1" smtClean="0"/>
            </a:br>
            <a:r>
              <a:rPr lang="en-US" sz="3600" b="1" i="1" smtClean="0"/>
              <a:t>Distance Learning Overview</a:t>
            </a:r>
            <a:br>
              <a:rPr lang="en-US" sz="3600" b="1" i="1" smtClean="0"/>
            </a:br>
            <a:r>
              <a:rPr lang="en-US" sz="2800" b="1" i="1" smtClean="0"/>
              <a:t>Today’s Agenda</a:t>
            </a:r>
            <a:r>
              <a:rPr lang="en-US" sz="3600" b="1" i="1" smtClean="0"/>
              <a:t/>
            </a:r>
            <a:br>
              <a:rPr lang="en-US" sz="3600" b="1" i="1" smtClean="0"/>
            </a:br>
            <a:endParaRPr lang="en-US" sz="3600" b="1" i="1" smtClean="0"/>
          </a:p>
        </p:txBody>
      </p:sp>
      <p:sp>
        <p:nvSpPr>
          <p:cNvPr id="18434" name="Rectangle 2"/>
          <p:cNvSpPr>
            <a:spLocks noGrp="1"/>
          </p:cNvSpPr>
          <p:nvPr>
            <p:ph idx="1"/>
          </p:nvPr>
        </p:nvSpPr>
        <p:spPr>
          <a:xfrm>
            <a:off x="381000" y="1600200"/>
            <a:ext cx="8153400" cy="4876800"/>
          </a:xfrm>
          <a:solidFill>
            <a:schemeClr val="bg1"/>
          </a:solidFill>
        </p:spPr>
        <p:txBody>
          <a:bodyPr/>
          <a:lstStyle/>
          <a:p>
            <a:pPr>
              <a:lnSpc>
                <a:spcPct val="90000"/>
              </a:lnSpc>
            </a:pPr>
            <a:endParaRPr lang="en-US" sz="1800" smtClean="0"/>
          </a:p>
          <a:p>
            <a:pPr>
              <a:lnSpc>
                <a:spcPct val="90000"/>
              </a:lnSpc>
            </a:pPr>
            <a:r>
              <a:rPr lang="en-US" sz="2600" smtClean="0"/>
              <a:t>DL at Continuing Education – Mission Evolution &amp; Vision</a:t>
            </a:r>
          </a:p>
          <a:p>
            <a:pPr>
              <a:lnSpc>
                <a:spcPct val="90000"/>
              </a:lnSpc>
            </a:pPr>
            <a:r>
              <a:rPr lang="en-US" sz="2600" smtClean="0"/>
              <a:t>DL Programs</a:t>
            </a:r>
          </a:p>
          <a:p>
            <a:pPr>
              <a:lnSpc>
                <a:spcPct val="90000"/>
              </a:lnSpc>
            </a:pPr>
            <a:r>
              <a:rPr lang="en-US" sz="2600" smtClean="0"/>
              <a:t>Synchronous Instruction: BLTS-DCO</a:t>
            </a:r>
          </a:p>
          <a:p>
            <a:pPr>
              <a:lnSpc>
                <a:spcPct val="90000"/>
              </a:lnSpc>
            </a:pPr>
            <a:r>
              <a:rPr lang="en-US" sz="2600" smtClean="0"/>
              <a:t>Delivery over Hand-Held Devices</a:t>
            </a:r>
          </a:p>
          <a:p>
            <a:pPr>
              <a:lnSpc>
                <a:spcPct val="90000"/>
              </a:lnSpc>
            </a:pPr>
            <a:r>
              <a:rPr lang="en-US" sz="2600" smtClean="0"/>
              <a:t>Asynchronous Instruction: Sakai LMS</a:t>
            </a:r>
          </a:p>
          <a:p>
            <a:pPr>
              <a:lnSpc>
                <a:spcPct val="90000"/>
              </a:lnSpc>
            </a:pPr>
            <a:r>
              <a:rPr lang="en-US" sz="2600" smtClean="0"/>
              <a:t>Live BLTS class observations</a:t>
            </a:r>
          </a:p>
          <a:p>
            <a:pPr>
              <a:lnSpc>
                <a:spcPct val="90000"/>
              </a:lnSpc>
            </a:pPr>
            <a:r>
              <a:rPr lang="en-US" sz="2600" smtClean="0"/>
              <a:t>Questions and Discussion</a:t>
            </a:r>
          </a:p>
          <a:p>
            <a:pPr>
              <a:lnSpc>
                <a:spcPct val="90000"/>
              </a:lnSpc>
            </a:pPr>
            <a:endParaRPr lang="en-US" sz="2600" smtClean="0"/>
          </a:p>
          <a:p>
            <a:pPr>
              <a:lnSpc>
                <a:spcPct val="90000"/>
              </a:lnSpc>
              <a:buFont typeface="Arial" charset="0"/>
              <a:buNone/>
            </a:pPr>
            <a:endParaRPr lang="en-US" sz="2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1447800" y="381000"/>
            <a:ext cx="7162800" cy="762000"/>
          </a:xfrm>
          <a:prstGeom prst="rect">
            <a:avLst/>
          </a:prstGeom>
          <a:noFill/>
          <a:ln w="9525">
            <a:noFill/>
            <a:miter lim="800000"/>
            <a:headEnd/>
            <a:tailEnd/>
          </a:ln>
        </p:spPr>
        <p:txBody>
          <a:bodyPr/>
          <a:lstStyle/>
          <a:p>
            <a:pPr algn="ctr" eaLnBrk="0" hangingPunct="0"/>
            <a:r>
              <a:rPr lang="en-US" sz="4000" b="1" i="1">
                <a:latin typeface="Calibri" pitchFamily="34" charset="0"/>
              </a:rPr>
              <a:t>DL Statistics 2006-2011</a:t>
            </a:r>
          </a:p>
        </p:txBody>
      </p:sp>
      <p:graphicFrame>
        <p:nvGraphicFramePr>
          <p:cNvPr id="3075" name="Group 3"/>
          <p:cNvGraphicFramePr>
            <a:graphicFrameLocks noGrp="1"/>
          </p:cNvGraphicFramePr>
          <p:nvPr/>
        </p:nvGraphicFramePr>
        <p:xfrm>
          <a:off x="457200" y="1676400"/>
          <a:ext cx="8229600" cy="5043488"/>
        </p:xfrm>
        <a:graphic>
          <a:graphicData uri="http://schemas.openxmlformats.org/drawingml/2006/table">
            <a:tbl>
              <a:tblPr/>
              <a:tblGrid>
                <a:gridCol w="1524000"/>
                <a:gridCol w="1066800"/>
                <a:gridCol w="1066800"/>
                <a:gridCol w="1143000"/>
                <a:gridCol w="1143000"/>
                <a:gridCol w="1143000"/>
                <a:gridCol w="11430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TOTAL HRS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12,425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18,864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14,399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30,915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20,932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24,526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MTT HRS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9,676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11,785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13,184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25,931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16,884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19,787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VTT HRS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2,749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4,671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1,046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2,681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1,633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1,184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BLTS HRS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2,303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2,415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3,473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LANGS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CLASSES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316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277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STUDENTS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764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1,073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1,119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1,184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 name="Diagram 191"/>
          <p:cNvGraphicFramePr/>
          <p:nvPr/>
        </p:nvGraphicFramePr>
        <p:xfrm>
          <a:off x="704414" y="3810000"/>
          <a:ext cx="4648200"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 name="Rectangle 183"/>
          <p:cNvSpPr/>
          <p:nvPr/>
        </p:nvSpPr>
        <p:spPr>
          <a:xfrm>
            <a:off x="228600" y="1676400"/>
            <a:ext cx="8686800" cy="19812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3011" name="Title 1"/>
          <p:cNvSpPr>
            <a:spLocks noGrp="1"/>
          </p:cNvSpPr>
          <p:nvPr>
            <p:ph type="title"/>
          </p:nvPr>
        </p:nvSpPr>
        <p:spPr>
          <a:xfrm>
            <a:off x="1447800" y="304800"/>
            <a:ext cx="7162800" cy="1143000"/>
          </a:xfrm>
        </p:spPr>
        <p:txBody>
          <a:bodyPr/>
          <a:lstStyle/>
          <a:p>
            <a:r>
              <a:rPr lang="en-US" sz="3600" b="1" smtClean="0"/>
              <a:t>Life-Long Language Learning</a:t>
            </a:r>
            <a:br>
              <a:rPr lang="en-US" sz="3600" b="1" smtClean="0"/>
            </a:br>
            <a:r>
              <a:rPr lang="en-US" sz="3600" b="1" smtClean="0"/>
              <a:t>Core Principles</a:t>
            </a:r>
          </a:p>
        </p:txBody>
      </p:sp>
      <p:sp>
        <p:nvSpPr>
          <p:cNvPr id="43012" name="Line 10"/>
          <p:cNvSpPr>
            <a:spLocks noChangeShapeType="1"/>
          </p:cNvSpPr>
          <p:nvPr/>
        </p:nvSpPr>
        <p:spPr bwMode="auto">
          <a:xfrm rot="19510536" flipV="1">
            <a:off x="-15875" y="4654550"/>
            <a:ext cx="3457575" cy="1028700"/>
          </a:xfrm>
          <a:prstGeom prst="line">
            <a:avLst/>
          </a:prstGeom>
          <a:noFill/>
          <a:ln w="76200">
            <a:solidFill>
              <a:schemeClr val="tx1"/>
            </a:solidFill>
            <a:round/>
            <a:headEnd type="oval" w="med" len="med"/>
            <a:tailEnd type="arrow" w="med" len="med"/>
          </a:ln>
        </p:spPr>
        <p:txBody>
          <a:bodyPr/>
          <a:lstStyle/>
          <a:p>
            <a:endParaRPr lang="en-US"/>
          </a:p>
        </p:txBody>
      </p:sp>
      <p:pic>
        <p:nvPicPr>
          <p:cNvPr id="43013" name="Picture 45" descr="ss_on_white_1024"/>
          <p:cNvPicPr>
            <a:picLocks noChangeAspect="1" noChangeArrowheads="1"/>
          </p:cNvPicPr>
          <p:nvPr/>
        </p:nvPicPr>
        <p:blipFill>
          <a:blip r:embed="rId8"/>
          <a:srcRect l="67406" t="10275" r="21951" b="66087"/>
          <a:stretch>
            <a:fillRect/>
          </a:stretch>
        </p:blipFill>
        <p:spPr bwMode="auto">
          <a:xfrm>
            <a:off x="228600" y="3810000"/>
            <a:ext cx="827088" cy="1379538"/>
          </a:xfrm>
          <a:prstGeom prst="rect">
            <a:avLst/>
          </a:prstGeom>
          <a:noFill/>
          <a:ln w="9525">
            <a:solidFill>
              <a:schemeClr val="tx1"/>
            </a:solidFill>
            <a:miter lim="800000"/>
            <a:headEnd/>
            <a:tailEnd/>
          </a:ln>
        </p:spPr>
      </p:pic>
      <p:grpSp>
        <p:nvGrpSpPr>
          <p:cNvPr id="43014" name="Group 67"/>
          <p:cNvGrpSpPr>
            <a:grpSpLocks/>
          </p:cNvGrpSpPr>
          <p:nvPr/>
        </p:nvGrpSpPr>
        <p:grpSpPr bwMode="auto">
          <a:xfrm>
            <a:off x="317500" y="1722438"/>
            <a:ext cx="6573838" cy="411162"/>
            <a:chOff x="1365" y="766"/>
            <a:chExt cx="4141" cy="259"/>
          </a:xfrm>
        </p:grpSpPr>
        <p:sp>
          <p:nvSpPr>
            <p:cNvPr id="43040" name="Text Box 5"/>
            <p:cNvSpPr txBox="1">
              <a:spLocks noChangeArrowheads="1"/>
            </p:cNvSpPr>
            <p:nvPr/>
          </p:nvSpPr>
          <p:spPr bwMode="auto">
            <a:xfrm>
              <a:off x="1526" y="795"/>
              <a:ext cx="3980" cy="174"/>
            </a:xfrm>
            <a:prstGeom prst="rect">
              <a:avLst/>
            </a:prstGeom>
            <a:noFill/>
            <a:ln w="9525">
              <a:noFill/>
              <a:miter lim="800000"/>
              <a:headEnd/>
              <a:tailEnd/>
            </a:ln>
          </p:spPr>
          <p:txBody>
            <a:bodyPr wrap="none">
              <a:spAutoFit/>
            </a:bodyPr>
            <a:lstStyle/>
            <a:p>
              <a:r>
                <a:rPr lang="en-US" sz="1200" b="1"/>
                <a:t>Cultivate lifelong language learners irrespective of originating source or proficiency.</a:t>
              </a:r>
            </a:p>
          </p:txBody>
        </p:sp>
        <p:sp>
          <p:nvSpPr>
            <p:cNvPr id="43041" name="Rectangle 4"/>
            <p:cNvSpPr>
              <a:spLocks noChangeArrowheads="1"/>
            </p:cNvSpPr>
            <p:nvPr/>
          </p:nvSpPr>
          <p:spPr bwMode="auto">
            <a:xfrm rot="-5400000">
              <a:off x="1351" y="780"/>
              <a:ext cx="259" cy="231"/>
            </a:xfrm>
            <a:prstGeom prst="rect">
              <a:avLst/>
            </a:prstGeom>
            <a:noFill/>
            <a:ln w="9525">
              <a:noFill/>
              <a:miter lim="800000"/>
              <a:headEnd/>
              <a:tailEnd/>
            </a:ln>
          </p:spPr>
          <p:txBody>
            <a:bodyPr wrap="none">
              <a:spAutoFit/>
            </a:bodyPr>
            <a:lstStyle/>
            <a:p>
              <a:r>
                <a:rPr lang="en-US"/>
                <a:t>▼</a:t>
              </a:r>
            </a:p>
          </p:txBody>
        </p:sp>
      </p:grpSp>
      <p:grpSp>
        <p:nvGrpSpPr>
          <p:cNvPr id="43015" name="Group 68"/>
          <p:cNvGrpSpPr>
            <a:grpSpLocks/>
          </p:cNvGrpSpPr>
          <p:nvPr/>
        </p:nvGrpSpPr>
        <p:grpSpPr bwMode="auto">
          <a:xfrm>
            <a:off x="558800" y="2001838"/>
            <a:ext cx="8299450" cy="411162"/>
            <a:chOff x="1517" y="934"/>
            <a:chExt cx="5228" cy="259"/>
          </a:xfrm>
        </p:grpSpPr>
        <p:sp>
          <p:nvSpPr>
            <p:cNvPr id="43038" name="Text Box 5"/>
            <p:cNvSpPr txBox="1">
              <a:spLocks noChangeArrowheads="1"/>
            </p:cNvSpPr>
            <p:nvPr/>
          </p:nvSpPr>
          <p:spPr bwMode="auto">
            <a:xfrm>
              <a:off x="1686" y="981"/>
              <a:ext cx="5059" cy="174"/>
            </a:xfrm>
            <a:prstGeom prst="rect">
              <a:avLst/>
            </a:prstGeom>
            <a:noFill/>
            <a:ln w="9525">
              <a:noFill/>
              <a:miter lim="800000"/>
              <a:headEnd/>
              <a:tailEnd/>
            </a:ln>
          </p:spPr>
          <p:txBody>
            <a:bodyPr wrap="none">
              <a:spAutoFit/>
            </a:bodyPr>
            <a:lstStyle/>
            <a:p>
              <a:r>
                <a:rPr lang="en-US" sz="1200" b="1"/>
                <a:t>Become the preferred “one-stop-shop” to satisfy foreign language learner instructional and support needs. </a:t>
              </a:r>
            </a:p>
          </p:txBody>
        </p:sp>
        <p:sp>
          <p:nvSpPr>
            <p:cNvPr id="43039" name="Rectangle 4"/>
            <p:cNvSpPr>
              <a:spLocks noChangeArrowheads="1"/>
            </p:cNvSpPr>
            <p:nvPr/>
          </p:nvSpPr>
          <p:spPr bwMode="auto">
            <a:xfrm rot="-5400000">
              <a:off x="1503" y="948"/>
              <a:ext cx="259" cy="231"/>
            </a:xfrm>
            <a:prstGeom prst="rect">
              <a:avLst/>
            </a:prstGeom>
            <a:noFill/>
            <a:ln w="9525">
              <a:noFill/>
              <a:miter lim="800000"/>
              <a:headEnd/>
              <a:tailEnd/>
            </a:ln>
          </p:spPr>
          <p:txBody>
            <a:bodyPr wrap="none">
              <a:spAutoFit/>
            </a:bodyPr>
            <a:lstStyle/>
            <a:p>
              <a:r>
                <a:rPr lang="en-US"/>
                <a:t>▼</a:t>
              </a:r>
            </a:p>
          </p:txBody>
        </p:sp>
      </p:grpSp>
      <p:grpSp>
        <p:nvGrpSpPr>
          <p:cNvPr id="43016" name="Group 69"/>
          <p:cNvGrpSpPr>
            <a:grpSpLocks/>
          </p:cNvGrpSpPr>
          <p:nvPr/>
        </p:nvGrpSpPr>
        <p:grpSpPr bwMode="auto">
          <a:xfrm>
            <a:off x="1219200" y="2941638"/>
            <a:ext cx="7015163" cy="411162"/>
            <a:chOff x="1677" y="1110"/>
            <a:chExt cx="4419" cy="259"/>
          </a:xfrm>
        </p:grpSpPr>
        <p:sp>
          <p:nvSpPr>
            <p:cNvPr id="43036" name="Text Box 5"/>
            <p:cNvSpPr txBox="1">
              <a:spLocks noChangeArrowheads="1"/>
            </p:cNvSpPr>
            <p:nvPr/>
          </p:nvSpPr>
          <p:spPr bwMode="auto">
            <a:xfrm>
              <a:off x="1846" y="1141"/>
              <a:ext cx="4250" cy="174"/>
            </a:xfrm>
            <a:prstGeom prst="rect">
              <a:avLst/>
            </a:prstGeom>
            <a:noFill/>
            <a:ln w="9525">
              <a:noFill/>
              <a:miter lim="800000"/>
              <a:headEnd/>
              <a:tailEnd/>
            </a:ln>
          </p:spPr>
          <p:txBody>
            <a:bodyPr wrap="none">
              <a:spAutoFit/>
            </a:bodyPr>
            <a:lstStyle/>
            <a:p>
              <a:r>
                <a:rPr lang="en-US" sz="1200" b="1"/>
                <a:t>Develop “personalized” support relationships that evolve throughout the learner’s career. </a:t>
              </a:r>
            </a:p>
          </p:txBody>
        </p:sp>
        <p:sp>
          <p:nvSpPr>
            <p:cNvPr id="43037" name="Rectangle 4"/>
            <p:cNvSpPr>
              <a:spLocks noChangeArrowheads="1"/>
            </p:cNvSpPr>
            <p:nvPr/>
          </p:nvSpPr>
          <p:spPr bwMode="auto">
            <a:xfrm rot="-5400000">
              <a:off x="1663" y="1124"/>
              <a:ext cx="259" cy="231"/>
            </a:xfrm>
            <a:prstGeom prst="rect">
              <a:avLst/>
            </a:prstGeom>
            <a:noFill/>
            <a:ln w="9525">
              <a:noFill/>
              <a:miter lim="800000"/>
              <a:headEnd/>
              <a:tailEnd/>
            </a:ln>
          </p:spPr>
          <p:txBody>
            <a:bodyPr wrap="none">
              <a:spAutoFit/>
            </a:bodyPr>
            <a:lstStyle/>
            <a:p>
              <a:r>
                <a:rPr lang="en-US"/>
                <a:t>▼</a:t>
              </a:r>
            </a:p>
          </p:txBody>
        </p:sp>
      </p:grpSp>
      <p:grpSp>
        <p:nvGrpSpPr>
          <p:cNvPr id="43017" name="Group 102"/>
          <p:cNvGrpSpPr>
            <a:grpSpLocks/>
          </p:cNvGrpSpPr>
          <p:nvPr/>
        </p:nvGrpSpPr>
        <p:grpSpPr bwMode="auto">
          <a:xfrm>
            <a:off x="990600" y="2636838"/>
            <a:ext cx="7491413" cy="411162"/>
            <a:chOff x="1677" y="1110"/>
            <a:chExt cx="4719" cy="259"/>
          </a:xfrm>
        </p:grpSpPr>
        <p:sp>
          <p:nvSpPr>
            <p:cNvPr id="43034" name="Text Box 5"/>
            <p:cNvSpPr txBox="1">
              <a:spLocks noChangeArrowheads="1"/>
            </p:cNvSpPr>
            <p:nvPr/>
          </p:nvSpPr>
          <p:spPr bwMode="auto">
            <a:xfrm>
              <a:off x="1846" y="1141"/>
              <a:ext cx="4550" cy="174"/>
            </a:xfrm>
            <a:prstGeom prst="rect">
              <a:avLst/>
            </a:prstGeom>
            <a:noFill/>
            <a:ln w="9525">
              <a:noFill/>
              <a:miter lim="800000"/>
              <a:headEnd/>
              <a:tailEnd/>
            </a:ln>
          </p:spPr>
          <p:txBody>
            <a:bodyPr wrap="none">
              <a:spAutoFit/>
            </a:bodyPr>
            <a:lstStyle/>
            <a:p>
              <a:r>
                <a:rPr lang="en-US" sz="1200" b="1"/>
                <a:t>Increase motivation by fostering mutually-supportive “communities of practice” among learners</a:t>
              </a:r>
            </a:p>
          </p:txBody>
        </p:sp>
        <p:sp>
          <p:nvSpPr>
            <p:cNvPr id="43035" name="Rectangle 4"/>
            <p:cNvSpPr>
              <a:spLocks noChangeArrowheads="1"/>
            </p:cNvSpPr>
            <p:nvPr/>
          </p:nvSpPr>
          <p:spPr bwMode="auto">
            <a:xfrm rot="-5400000">
              <a:off x="1663" y="1124"/>
              <a:ext cx="259" cy="231"/>
            </a:xfrm>
            <a:prstGeom prst="rect">
              <a:avLst/>
            </a:prstGeom>
            <a:noFill/>
            <a:ln w="9525">
              <a:noFill/>
              <a:miter lim="800000"/>
              <a:headEnd/>
              <a:tailEnd/>
            </a:ln>
          </p:spPr>
          <p:txBody>
            <a:bodyPr wrap="none">
              <a:spAutoFit/>
            </a:bodyPr>
            <a:lstStyle/>
            <a:p>
              <a:r>
                <a:rPr lang="en-US"/>
                <a:t>▼</a:t>
              </a:r>
            </a:p>
          </p:txBody>
        </p:sp>
      </p:grpSp>
      <p:grpSp>
        <p:nvGrpSpPr>
          <p:cNvPr id="43018" name="Group 102"/>
          <p:cNvGrpSpPr>
            <a:grpSpLocks/>
          </p:cNvGrpSpPr>
          <p:nvPr/>
        </p:nvGrpSpPr>
        <p:grpSpPr bwMode="auto">
          <a:xfrm>
            <a:off x="762000" y="2332038"/>
            <a:ext cx="7859713" cy="411162"/>
            <a:chOff x="1677" y="1110"/>
            <a:chExt cx="4951" cy="259"/>
          </a:xfrm>
        </p:grpSpPr>
        <p:sp>
          <p:nvSpPr>
            <p:cNvPr id="43032" name="Text Box 5"/>
            <p:cNvSpPr txBox="1">
              <a:spLocks noChangeArrowheads="1"/>
            </p:cNvSpPr>
            <p:nvPr/>
          </p:nvSpPr>
          <p:spPr bwMode="auto">
            <a:xfrm>
              <a:off x="1846" y="1141"/>
              <a:ext cx="4782" cy="174"/>
            </a:xfrm>
            <a:prstGeom prst="rect">
              <a:avLst/>
            </a:prstGeom>
            <a:noFill/>
            <a:ln w="9525">
              <a:noFill/>
              <a:miter lim="800000"/>
              <a:headEnd/>
              <a:tailEnd/>
            </a:ln>
          </p:spPr>
          <p:txBody>
            <a:bodyPr wrap="none">
              <a:spAutoFit/>
            </a:bodyPr>
            <a:lstStyle/>
            <a:p>
              <a:r>
                <a:rPr lang="en-US" sz="1200" b="1"/>
                <a:t>Provide broadened opportunities for proficiency growth…as far as one’s commitment will take them. </a:t>
              </a:r>
            </a:p>
          </p:txBody>
        </p:sp>
        <p:sp>
          <p:nvSpPr>
            <p:cNvPr id="43033" name="Rectangle 4"/>
            <p:cNvSpPr>
              <a:spLocks noChangeArrowheads="1"/>
            </p:cNvSpPr>
            <p:nvPr/>
          </p:nvSpPr>
          <p:spPr bwMode="auto">
            <a:xfrm rot="-5400000">
              <a:off x="1663" y="1124"/>
              <a:ext cx="259" cy="231"/>
            </a:xfrm>
            <a:prstGeom prst="rect">
              <a:avLst/>
            </a:prstGeom>
            <a:noFill/>
            <a:ln w="9525">
              <a:noFill/>
              <a:miter lim="800000"/>
              <a:headEnd/>
              <a:tailEnd/>
            </a:ln>
          </p:spPr>
          <p:txBody>
            <a:bodyPr wrap="none">
              <a:spAutoFit/>
            </a:bodyPr>
            <a:lstStyle/>
            <a:p>
              <a:r>
                <a:rPr lang="en-US"/>
                <a:t>▼</a:t>
              </a:r>
            </a:p>
          </p:txBody>
        </p:sp>
      </p:grpSp>
      <p:sp>
        <p:nvSpPr>
          <p:cNvPr id="43019" name="TextBox 192"/>
          <p:cNvSpPr txBox="1">
            <a:spLocks noChangeArrowheads="1"/>
          </p:cNvSpPr>
          <p:nvPr/>
        </p:nvSpPr>
        <p:spPr bwMode="auto">
          <a:xfrm>
            <a:off x="2457450" y="4292600"/>
            <a:ext cx="1108075" cy="461963"/>
          </a:xfrm>
          <a:prstGeom prst="rect">
            <a:avLst/>
          </a:prstGeom>
          <a:noFill/>
          <a:ln w="9525">
            <a:noFill/>
            <a:miter lim="800000"/>
            <a:headEnd/>
            <a:tailEnd/>
          </a:ln>
        </p:spPr>
        <p:txBody>
          <a:bodyPr wrap="none">
            <a:spAutoFit/>
          </a:bodyPr>
          <a:lstStyle/>
          <a:p>
            <a:pPr algn="ctr"/>
            <a:r>
              <a:rPr lang="en-US" sz="1200" b="1"/>
              <a:t>Language</a:t>
            </a:r>
          </a:p>
          <a:p>
            <a:pPr algn="ctr"/>
            <a:r>
              <a:rPr lang="en-US" sz="1200" b="1"/>
              <a:t>Professional</a:t>
            </a:r>
          </a:p>
        </p:txBody>
      </p:sp>
      <p:sp>
        <p:nvSpPr>
          <p:cNvPr id="43020" name="TextBox 193"/>
          <p:cNvSpPr txBox="1">
            <a:spLocks noChangeArrowheads="1"/>
          </p:cNvSpPr>
          <p:nvPr/>
        </p:nvSpPr>
        <p:spPr bwMode="auto">
          <a:xfrm>
            <a:off x="2533650" y="5207000"/>
            <a:ext cx="971550" cy="461963"/>
          </a:xfrm>
          <a:prstGeom prst="rect">
            <a:avLst/>
          </a:prstGeom>
          <a:noFill/>
          <a:ln w="9525">
            <a:noFill/>
            <a:miter lim="800000"/>
            <a:headEnd/>
            <a:tailEnd/>
          </a:ln>
        </p:spPr>
        <p:txBody>
          <a:bodyPr wrap="none">
            <a:spAutoFit/>
          </a:bodyPr>
          <a:lstStyle/>
          <a:p>
            <a:pPr algn="ctr"/>
            <a:r>
              <a:rPr lang="en-US" sz="1200" b="1"/>
              <a:t>Language</a:t>
            </a:r>
          </a:p>
          <a:p>
            <a:pPr algn="ctr"/>
            <a:r>
              <a:rPr lang="en-US" sz="1200" b="1"/>
              <a:t>Capable</a:t>
            </a:r>
          </a:p>
        </p:txBody>
      </p:sp>
      <p:sp>
        <p:nvSpPr>
          <p:cNvPr id="43021" name="TextBox 194"/>
          <p:cNvSpPr txBox="1">
            <a:spLocks noChangeArrowheads="1"/>
          </p:cNvSpPr>
          <p:nvPr/>
        </p:nvSpPr>
        <p:spPr bwMode="auto">
          <a:xfrm>
            <a:off x="1847850" y="6197600"/>
            <a:ext cx="2397125" cy="338138"/>
          </a:xfrm>
          <a:prstGeom prst="rect">
            <a:avLst/>
          </a:prstGeom>
          <a:noFill/>
          <a:ln w="9525">
            <a:noFill/>
            <a:miter lim="800000"/>
            <a:headEnd/>
            <a:tailEnd/>
          </a:ln>
        </p:spPr>
        <p:txBody>
          <a:bodyPr wrap="none">
            <a:spAutoFit/>
          </a:bodyPr>
          <a:lstStyle/>
          <a:p>
            <a:r>
              <a:rPr lang="en-US" sz="1600" b="1"/>
              <a:t>Language Familiarized</a:t>
            </a:r>
          </a:p>
        </p:txBody>
      </p:sp>
      <p:pic>
        <p:nvPicPr>
          <p:cNvPr id="43022" name="Picture 2"/>
          <p:cNvPicPr>
            <a:picLocks noChangeAspect="1" noChangeArrowheads="1"/>
          </p:cNvPicPr>
          <p:nvPr/>
        </p:nvPicPr>
        <p:blipFill>
          <a:blip r:embed="rId9"/>
          <a:srcRect l="34314" t="14117" r="27451" b="5882"/>
          <a:stretch>
            <a:fillRect/>
          </a:stretch>
        </p:blipFill>
        <p:spPr bwMode="auto">
          <a:xfrm>
            <a:off x="7699375" y="5181600"/>
            <a:ext cx="1047750" cy="1371600"/>
          </a:xfrm>
          <a:prstGeom prst="rect">
            <a:avLst/>
          </a:prstGeom>
          <a:noFill/>
          <a:ln w="9525">
            <a:solidFill>
              <a:schemeClr val="tx1"/>
            </a:solidFill>
            <a:miter lim="800000"/>
            <a:headEnd/>
            <a:tailEnd/>
          </a:ln>
        </p:spPr>
      </p:pic>
      <p:pic>
        <p:nvPicPr>
          <p:cNvPr id="43023" name="Picture 3"/>
          <p:cNvPicPr>
            <a:picLocks noChangeAspect="1" noChangeArrowheads="1"/>
          </p:cNvPicPr>
          <p:nvPr/>
        </p:nvPicPr>
        <p:blipFill>
          <a:blip r:embed="rId10"/>
          <a:srcRect l="34483" t="16553" r="26724" b="3448"/>
          <a:stretch>
            <a:fillRect/>
          </a:stretch>
        </p:blipFill>
        <p:spPr bwMode="auto">
          <a:xfrm>
            <a:off x="6553200" y="5181600"/>
            <a:ext cx="1063625" cy="1371600"/>
          </a:xfrm>
          <a:prstGeom prst="rect">
            <a:avLst/>
          </a:prstGeom>
          <a:noFill/>
          <a:ln w="9525">
            <a:solidFill>
              <a:schemeClr val="tx1"/>
            </a:solidFill>
            <a:miter lim="800000"/>
            <a:headEnd/>
            <a:tailEnd/>
          </a:ln>
        </p:spPr>
      </p:pic>
      <p:pic>
        <p:nvPicPr>
          <p:cNvPr id="43024" name="Picture 4"/>
          <p:cNvPicPr>
            <a:picLocks noChangeAspect="1" noChangeArrowheads="1"/>
          </p:cNvPicPr>
          <p:nvPr/>
        </p:nvPicPr>
        <p:blipFill>
          <a:blip r:embed="rId11"/>
          <a:srcRect l="35992" t="9338" r="25098" b="9727"/>
          <a:stretch>
            <a:fillRect/>
          </a:stretch>
        </p:blipFill>
        <p:spPr bwMode="auto">
          <a:xfrm>
            <a:off x="7696200" y="3733800"/>
            <a:ext cx="1055688" cy="1371600"/>
          </a:xfrm>
          <a:prstGeom prst="rect">
            <a:avLst/>
          </a:prstGeom>
          <a:noFill/>
          <a:ln w="9525">
            <a:solidFill>
              <a:schemeClr val="tx1"/>
            </a:solidFill>
            <a:miter lim="800000"/>
            <a:headEnd/>
            <a:tailEnd/>
          </a:ln>
        </p:spPr>
      </p:pic>
      <p:pic>
        <p:nvPicPr>
          <p:cNvPr id="43025" name="Picture 5"/>
          <p:cNvPicPr>
            <a:picLocks noChangeAspect="1" noChangeArrowheads="1"/>
          </p:cNvPicPr>
          <p:nvPr/>
        </p:nvPicPr>
        <p:blipFill>
          <a:blip r:embed="rId12"/>
          <a:srcRect l="37521" t="11169" r="23212" b="7854"/>
          <a:stretch>
            <a:fillRect/>
          </a:stretch>
        </p:blipFill>
        <p:spPr bwMode="auto">
          <a:xfrm>
            <a:off x="5410200" y="5181600"/>
            <a:ext cx="1063625" cy="1371600"/>
          </a:xfrm>
          <a:prstGeom prst="rect">
            <a:avLst/>
          </a:prstGeom>
          <a:noFill/>
          <a:ln w="9525">
            <a:solidFill>
              <a:schemeClr val="tx1"/>
            </a:solidFill>
            <a:miter lim="800000"/>
            <a:headEnd/>
            <a:tailEnd/>
          </a:ln>
        </p:spPr>
      </p:pic>
      <p:pic>
        <p:nvPicPr>
          <p:cNvPr id="43026" name="Picture 6"/>
          <p:cNvPicPr>
            <a:picLocks noChangeAspect="1" noChangeArrowheads="1"/>
          </p:cNvPicPr>
          <p:nvPr/>
        </p:nvPicPr>
        <p:blipFill>
          <a:blip r:embed="rId13"/>
          <a:srcRect l="39314" t="14516" r="21371" b="4839"/>
          <a:stretch>
            <a:fillRect/>
          </a:stretch>
        </p:blipFill>
        <p:spPr bwMode="auto">
          <a:xfrm>
            <a:off x="6553200" y="3733800"/>
            <a:ext cx="1069975" cy="1371600"/>
          </a:xfrm>
          <a:prstGeom prst="rect">
            <a:avLst/>
          </a:prstGeom>
          <a:noFill/>
          <a:ln w="9525">
            <a:solidFill>
              <a:schemeClr val="tx1"/>
            </a:solidFill>
            <a:miter lim="800000"/>
            <a:headEnd/>
            <a:tailEnd/>
          </a:ln>
        </p:spPr>
      </p:pic>
      <p:pic>
        <p:nvPicPr>
          <p:cNvPr id="43027" name="Picture 7"/>
          <p:cNvPicPr>
            <a:picLocks noChangeAspect="1" noChangeArrowheads="1"/>
          </p:cNvPicPr>
          <p:nvPr/>
        </p:nvPicPr>
        <p:blipFill>
          <a:blip r:embed="rId14"/>
          <a:srcRect l="33723" t="17595" r="30351" b="9677"/>
          <a:stretch>
            <a:fillRect/>
          </a:stretch>
        </p:blipFill>
        <p:spPr bwMode="auto">
          <a:xfrm>
            <a:off x="5392738" y="3733800"/>
            <a:ext cx="1084262" cy="1371600"/>
          </a:xfrm>
          <a:prstGeom prst="rect">
            <a:avLst/>
          </a:prstGeom>
          <a:noFill/>
          <a:ln w="9525">
            <a:solidFill>
              <a:schemeClr val="tx1"/>
            </a:solidFill>
            <a:miter lim="800000"/>
            <a:headEnd/>
            <a:tailEnd/>
          </a:ln>
        </p:spPr>
      </p:pic>
      <p:grpSp>
        <p:nvGrpSpPr>
          <p:cNvPr id="43028" name="Group 69"/>
          <p:cNvGrpSpPr>
            <a:grpSpLocks/>
          </p:cNvGrpSpPr>
          <p:nvPr/>
        </p:nvGrpSpPr>
        <p:grpSpPr bwMode="auto">
          <a:xfrm>
            <a:off x="1519238" y="3246438"/>
            <a:ext cx="5940425" cy="411162"/>
            <a:chOff x="1677" y="1110"/>
            <a:chExt cx="3742" cy="259"/>
          </a:xfrm>
        </p:grpSpPr>
        <p:sp>
          <p:nvSpPr>
            <p:cNvPr id="43030" name="Text Box 5"/>
            <p:cNvSpPr txBox="1">
              <a:spLocks noChangeArrowheads="1"/>
            </p:cNvSpPr>
            <p:nvPr/>
          </p:nvSpPr>
          <p:spPr bwMode="auto">
            <a:xfrm>
              <a:off x="1846" y="1141"/>
              <a:ext cx="3573" cy="174"/>
            </a:xfrm>
            <a:prstGeom prst="rect">
              <a:avLst/>
            </a:prstGeom>
            <a:noFill/>
            <a:ln w="9525">
              <a:noFill/>
              <a:miter lim="800000"/>
              <a:headEnd/>
              <a:tailEnd/>
            </a:ln>
          </p:spPr>
          <p:txBody>
            <a:bodyPr wrap="none">
              <a:spAutoFit/>
            </a:bodyPr>
            <a:lstStyle/>
            <a:p>
              <a:r>
                <a:rPr lang="en-US" sz="1200" b="1"/>
                <a:t>Rapidly and efficiently deliver adaptable, convenient and scalable content. </a:t>
              </a:r>
            </a:p>
          </p:txBody>
        </p:sp>
        <p:sp>
          <p:nvSpPr>
            <p:cNvPr id="43031" name="Rectangle 4"/>
            <p:cNvSpPr>
              <a:spLocks noChangeArrowheads="1"/>
            </p:cNvSpPr>
            <p:nvPr/>
          </p:nvSpPr>
          <p:spPr bwMode="auto">
            <a:xfrm rot="-5400000">
              <a:off x="1663" y="1124"/>
              <a:ext cx="259" cy="231"/>
            </a:xfrm>
            <a:prstGeom prst="rect">
              <a:avLst/>
            </a:prstGeom>
            <a:noFill/>
            <a:ln w="9525">
              <a:noFill/>
              <a:miter lim="800000"/>
              <a:headEnd/>
              <a:tailEnd/>
            </a:ln>
          </p:spPr>
          <p:txBody>
            <a:bodyPr wrap="none">
              <a:spAutoFit/>
            </a:bodyPr>
            <a:lstStyle/>
            <a:p>
              <a:r>
                <a:rPr lang="en-US"/>
                <a:t>▼</a:t>
              </a:r>
            </a:p>
          </p:txBody>
        </p:sp>
      </p:grpSp>
      <p:pic>
        <p:nvPicPr>
          <p:cNvPr id="43029" name="Picture 8"/>
          <p:cNvPicPr>
            <a:picLocks noChangeAspect="1" noChangeArrowheads="1"/>
          </p:cNvPicPr>
          <p:nvPr/>
        </p:nvPicPr>
        <p:blipFill>
          <a:blip r:embed="rId15"/>
          <a:srcRect l="29268" t="7805" r="28455" b="3740"/>
          <a:stretch>
            <a:fillRect/>
          </a:stretch>
        </p:blipFill>
        <p:spPr bwMode="auto">
          <a:xfrm>
            <a:off x="4267200" y="3733800"/>
            <a:ext cx="1049338" cy="13716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05" descr="View Image">
            <a:hlinkClick r:id="rId2"/>
          </p:cNvPr>
          <p:cNvPicPr>
            <a:picLocks noChangeAspect="1" noChangeArrowheads="1"/>
          </p:cNvPicPr>
          <p:nvPr/>
        </p:nvPicPr>
        <p:blipFill>
          <a:blip r:embed="rId3"/>
          <a:srcRect/>
          <a:stretch>
            <a:fillRect/>
          </a:stretch>
        </p:blipFill>
        <p:spPr bwMode="auto">
          <a:xfrm>
            <a:off x="6577013" y="3744913"/>
            <a:ext cx="485775" cy="485775"/>
          </a:xfrm>
          <a:prstGeom prst="rect">
            <a:avLst/>
          </a:prstGeom>
          <a:noFill/>
          <a:ln w="9525">
            <a:noFill/>
            <a:miter lim="800000"/>
            <a:headEnd/>
            <a:tailEnd/>
          </a:ln>
        </p:spPr>
      </p:pic>
      <p:pic>
        <p:nvPicPr>
          <p:cNvPr id="45058" name="Picture 108" descr="View Image">
            <a:hlinkClick r:id="rId4"/>
          </p:cNvPr>
          <p:cNvPicPr>
            <a:picLocks noChangeAspect="1" noChangeArrowheads="1"/>
          </p:cNvPicPr>
          <p:nvPr/>
        </p:nvPicPr>
        <p:blipFill>
          <a:blip r:embed="rId5"/>
          <a:srcRect/>
          <a:stretch>
            <a:fillRect/>
          </a:stretch>
        </p:blipFill>
        <p:spPr bwMode="auto">
          <a:xfrm>
            <a:off x="5160963" y="3732213"/>
            <a:ext cx="431800" cy="461962"/>
          </a:xfrm>
          <a:prstGeom prst="rect">
            <a:avLst/>
          </a:prstGeom>
          <a:noFill/>
          <a:ln w="9525">
            <a:noFill/>
            <a:miter lim="800000"/>
            <a:headEnd/>
            <a:tailEnd/>
          </a:ln>
        </p:spPr>
      </p:pic>
      <p:pic>
        <p:nvPicPr>
          <p:cNvPr id="45059" name="Picture 103" descr="US Army Military Officer Rank Insignia Pins - Captain"/>
          <p:cNvPicPr>
            <a:picLocks noChangeAspect="1" noChangeArrowheads="1"/>
          </p:cNvPicPr>
          <p:nvPr/>
        </p:nvPicPr>
        <p:blipFill>
          <a:blip r:embed="rId6"/>
          <a:srcRect/>
          <a:stretch>
            <a:fillRect/>
          </a:stretch>
        </p:blipFill>
        <p:spPr bwMode="auto">
          <a:xfrm>
            <a:off x="3048000" y="3730625"/>
            <a:ext cx="460375" cy="460375"/>
          </a:xfrm>
          <a:prstGeom prst="rect">
            <a:avLst/>
          </a:prstGeom>
          <a:noFill/>
          <a:ln w="9525">
            <a:noFill/>
            <a:miter lim="800000"/>
            <a:headEnd/>
            <a:tailEnd/>
          </a:ln>
        </p:spPr>
      </p:pic>
      <p:sp>
        <p:nvSpPr>
          <p:cNvPr id="45060" name="Line 85"/>
          <p:cNvSpPr>
            <a:spLocks noChangeShapeType="1"/>
          </p:cNvSpPr>
          <p:nvPr/>
        </p:nvSpPr>
        <p:spPr bwMode="auto">
          <a:xfrm>
            <a:off x="4221163" y="2246313"/>
            <a:ext cx="984250" cy="2047875"/>
          </a:xfrm>
          <a:prstGeom prst="line">
            <a:avLst/>
          </a:prstGeom>
          <a:noFill/>
          <a:ln w="57150">
            <a:solidFill>
              <a:schemeClr val="tx1"/>
            </a:solidFill>
            <a:round/>
            <a:headEnd/>
            <a:tailEnd type="triangle" w="med" len="med"/>
          </a:ln>
        </p:spPr>
        <p:txBody>
          <a:bodyPr/>
          <a:lstStyle/>
          <a:p>
            <a:endParaRPr lang="en-US"/>
          </a:p>
        </p:txBody>
      </p:sp>
      <p:pic>
        <p:nvPicPr>
          <p:cNvPr id="45061" name="Picture 106" descr="View Image">
            <a:hlinkClick r:id="rId7"/>
          </p:cNvPr>
          <p:cNvPicPr>
            <a:picLocks noChangeAspect="1" noChangeArrowheads="1"/>
          </p:cNvPicPr>
          <p:nvPr/>
        </p:nvPicPr>
        <p:blipFill>
          <a:blip r:embed="rId8"/>
          <a:srcRect/>
          <a:stretch>
            <a:fillRect/>
          </a:stretch>
        </p:blipFill>
        <p:spPr bwMode="auto">
          <a:xfrm>
            <a:off x="1374775" y="3673475"/>
            <a:ext cx="476250" cy="476250"/>
          </a:xfrm>
          <a:prstGeom prst="rect">
            <a:avLst/>
          </a:prstGeom>
          <a:noFill/>
          <a:ln w="9525">
            <a:noFill/>
            <a:miter lim="800000"/>
            <a:headEnd/>
            <a:tailEnd/>
          </a:ln>
        </p:spPr>
      </p:pic>
      <p:pic>
        <p:nvPicPr>
          <p:cNvPr id="45062" name="Picture 107" descr="US Army Military Officer Rank Insignia Pins - 1st Lieutenant"/>
          <p:cNvPicPr>
            <a:picLocks noChangeAspect="1" noChangeArrowheads="1"/>
          </p:cNvPicPr>
          <p:nvPr/>
        </p:nvPicPr>
        <p:blipFill>
          <a:blip r:embed="rId9"/>
          <a:srcRect/>
          <a:stretch>
            <a:fillRect/>
          </a:stretch>
        </p:blipFill>
        <p:spPr bwMode="auto">
          <a:xfrm>
            <a:off x="1835150" y="3698875"/>
            <a:ext cx="447675" cy="447675"/>
          </a:xfrm>
          <a:prstGeom prst="rect">
            <a:avLst/>
          </a:prstGeom>
          <a:noFill/>
          <a:ln w="9525">
            <a:noFill/>
            <a:miter lim="800000"/>
            <a:headEnd/>
            <a:tailEnd/>
          </a:ln>
        </p:spPr>
      </p:pic>
      <p:grpSp>
        <p:nvGrpSpPr>
          <p:cNvPr id="45063" name="Group 81"/>
          <p:cNvGrpSpPr>
            <a:grpSpLocks/>
          </p:cNvGrpSpPr>
          <p:nvPr/>
        </p:nvGrpSpPr>
        <p:grpSpPr bwMode="auto">
          <a:xfrm>
            <a:off x="1458913" y="4198938"/>
            <a:ext cx="7315200" cy="215900"/>
            <a:chOff x="864" y="3064"/>
            <a:chExt cx="4608" cy="136"/>
          </a:xfrm>
        </p:grpSpPr>
        <p:grpSp>
          <p:nvGrpSpPr>
            <p:cNvPr id="45121" name="Group 25"/>
            <p:cNvGrpSpPr>
              <a:grpSpLocks/>
            </p:cNvGrpSpPr>
            <p:nvPr/>
          </p:nvGrpSpPr>
          <p:grpSpPr bwMode="auto">
            <a:xfrm>
              <a:off x="864" y="3096"/>
              <a:ext cx="4608" cy="96"/>
              <a:chOff x="864" y="2160"/>
              <a:chExt cx="4608" cy="96"/>
            </a:xfrm>
          </p:grpSpPr>
          <p:sp>
            <p:nvSpPr>
              <p:cNvPr id="45123" name="Line 10"/>
              <p:cNvSpPr>
                <a:spLocks noChangeShapeType="1"/>
              </p:cNvSpPr>
              <p:nvPr/>
            </p:nvSpPr>
            <p:spPr bwMode="auto">
              <a:xfrm>
                <a:off x="864" y="2208"/>
                <a:ext cx="4608" cy="0"/>
              </a:xfrm>
              <a:prstGeom prst="line">
                <a:avLst/>
              </a:prstGeom>
              <a:noFill/>
              <a:ln w="76200">
                <a:solidFill>
                  <a:schemeClr val="tx1"/>
                </a:solidFill>
                <a:round/>
                <a:headEnd type="oval" w="med" len="med"/>
                <a:tailEnd type="arrow" w="med" len="med"/>
              </a:ln>
            </p:spPr>
            <p:txBody>
              <a:bodyPr/>
              <a:lstStyle/>
              <a:p>
                <a:endParaRPr lang="en-US"/>
              </a:p>
            </p:txBody>
          </p:sp>
          <p:sp>
            <p:nvSpPr>
              <p:cNvPr id="45124" name="Oval 11"/>
              <p:cNvSpPr>
                <a:spLocks noChangeArrowheads="1"/>
              </p:cNvSpPr>
              <p:nvPr/>
            </p:nvSpPr>
            <p:spPr bwMode="auto">
              <a:xfrm>
                <a:off x="1440" y="2160"/>
                <a:ext cx="48" cy="96"/>
              </a:xfrm>
              <a:prstGeom prst="ellipse">
                <a:avLst/>
              </a:prstGeom>
              <a:solidFill>
                <a:schemeClr val="tx2"/>
              </a:solidFill>
              <a:ln w="9525">
                <a:solidFill>
                  <a:schemeClr val="tx1"/>
                </a:solidFill>
                <a:round/>
                <a:headEnd/>
                <a:tailEnd/>
              </a:ln>
            </p:spPr>
            <p:txBody>
              <a:bodyPr wrap="none" anchor="ctr"/>
              <a:lstStyle/>
              <a:p>
                <a:endParaRPr lang="en-CA"/>
              </a:p>
            </p:txBody>
          </p:sp>
          <p:sp>
            <p:nvSpPr>
              <p:cNvPr id="45125" name="Oval 19"/>
              <p:cNvSpPr>
                <a:spLocks noChangeArrowheads="1"/>
              </p:cNvSpPr>
              <p:nvPr/>
            </p:nvSpPr>
            <p:spPr bwMode="auto">
              <a:xfrm>
                <a:off x="1968" y="2160"/>
                <a:ext cx="48" cy="96"/>
              </a:xfrm>
              <a:prstGeom prst="ellipse">
                <a:avLst/>
              </a:prstGeom>
              <a:solidFill>
                <a:schemeClr val="tx2"/>
              </a:solidFill>
              <a:ln w="9525">
                <a:solidFill>
                  <a:schemeClr val="tx1"/>
                </a:solidFill>
                <a:round/>
                <a:headEnd/>
                <a:tailEnd/>
              </a:ln>
            </p:spPr>
            <p:txBody>
              <a:bodyPr wrap="none" anchor="ctr"/>
              <a:lstStyle/>
              <a:p>
                <a:endParaRPr lang="en-CA"/>
              </a:p>
            </p:txBody>
          </p:sp>
          <p:sp>
            <p:nvSpPr>
              <p:cNvPr id="45126" name="Oval 20"/>
              <p:cNvSpPr>
                <a:spLocks noChangeArrowheads="1"/>
              </p:cNvSpPr>
              <p:nvPr/>
            </p:nvSpPr>
            <p:spPr bwMode="auto">
              <a:xfrm>
                <a:off x="2544" y="2160"/>
                <a:ext cx="48" cy="96"/>
              </a:xfrm>
              <a:prstGeom prst="ellipse">
                <a:avLst/>
              </a:prstGeom>
              <a:solidFill>
                <a:schemeClr val="tx2"/>
              </a:solidFill>
              <a:ln w="9525">
                <a:solidFill>
                  <a:schemeClr val="tx1"/>
                </a:solidFill>
                <a:round/>
                <a:headEnd/>
                <a:tailEnd/>
              </a:ln>
            </p:spPr>
            <p:txBody>
              <a:bodyPr wrap="none" anchor="ctr"/>
              <a:lstStyle/>
              <a:p>
                <a:endParaRPr lang="en-CA"/>
              </a:p>
            </p:txBody>
          </p:sp>
          <p:sp>
            <p:nvSpPr>
              <p:cNvPr id="45127" name="Oval 21"/>
              <p:cNvSpPr>
                <a:spLocks noChangeArrowheads="1"/>
              </p:cNvSpPr>
              <p:nvPr/>
            </p:nvSpPr>
            <p:spPr bwMode="auto">
              <a:xfrm>
                <a:off x="3120" y="2160"/>
                <a:ext cx="48" cy="96"/>
              </a:xfrm>
              <a:prstGeom prst="ellipse">
                <a:avLst/>
              </a:prstGeom>
              <a:solidFill>
                <a:schemeClr val="tx2"/>
              </a:solidFill>
              <a:ln w="9525">
                <a:solidFill>
                  <a:schemeClr val="tx1"/>
                </a:solidFill>
                <a:round/>
                <a:headEnd/>
                <a:tailEnd/>
              </a:ln>
            </p:spPr>
            <p:txBody>
              <a:bodyPr wrap="none" anchor="ctr"/>
              <a:lstStyle/>
              <a:p>
                <a:endParaRPr lang="en-CA"/>
              </a:p>
            </p:txBody>
          </p:sp>
          <p:sp>
            <p:nvSpPr>
              <p:cNvPr id="45128" name="Oval 22"/>
              <p:cNvSpPr>
                <a:spLocks noChangeArrowheads="1"/>
              </p:cNvSpPr>
              <p:nvPr/>
            </p:nvSpPr>
            <p:spPr bwMode="auto">
              <a:xfrm>
                <a:off x="3696" y="2160"/>
                <a:ext cx="48" cy="96"/>
              </a:xfrm>
              <a:prstGeom prst="ellipse">
                <a:avLst/>
              </a:prstGeom>
              <a:solidFill>
                <a:schemeClr val="tx2"/>
              </a:solidFill>
              <a:ln w="9525">
                <a:solidFill>
                  <a:schemeClr val="tx1"/>
                </a:solidFill>
                <a:round/>
                <a:headEnd/>
                <a:tailEnd/>
              </a:ln>
            </p:spPr>
            <p:txBody>
              <a:bodyPr wrap="none" anchor="ctr"/>
              <a:lstStyle/>
              <a:p>
                <a:endParaRPr lang="en-CA"/>
              </a:p>
            </p:txBody>
          </p:sp>
          <p:sp>
            <p:nvSpPr>
              <p:cNvPr id="45129" name="Oval 23"/>
              <p:cNvSpPr>
                <a:spLocks noChangeArrowheads="1"/>
              </p:cNvSpPr>
              <p:nvPr/>
            </p:nvSpPr>
            <p:spPr bwMode="auto">
              <a:xfrm>
                <a:off x="4272" y="2160"/>
                <a:ext cx="48" cy="96"/>
              </a:xfrm>
              <a:prstGeom prst="ellipse">
                <a:avLst/>
              </a:prstGeom>
              <a:solidFill>
                <a:schemeClr val="tx2"/>
              </a:solidFill>
              <a:ln w="9525">
                <a:solidFill>
                  <a:schemeClr val="tx1"/>
                </a:solidFill>
                <a:round/>
                <a:headEnd/>
                <a:tailEnd/>
              </a:ln>
            </p:spPr>
            <p:txBody>
              <a:bodyPr wrap="none" anchor="ctr"/>
              <a:lstStyle/>
              <a:p>
                <a:endParaRPr lang="en-CA"/>
              </a:p>
            </p:txBody>
          </p:sp>
          <p:sp>
            <p:nvSpPr>
              <p:cNvPr id="45130" name="Oval 24"/>
              <p:cNvSpPr>
                <a:spLocks noChangeArrowheads="1"/>
              </p:cNvSpPr>
              <p:nvPr/>
            </p:nvSpPr>
            <p:spPr bwMode="auto">
              <a:xfrm>
                <a:off x="4848" y="2160"/>
                <a:ext cx="48" cy="96"/>
              </a:xfrm>
              <a:prstGeom prst="ellipse">
                <a:avLst/>
              </a:prstGeom>
              <a:solidFill>
                <a:schemeClr val="tx2"/>
              </a:solidFill>
              <a:ln w="9525">
                <a:solidFill>
                  <a:schemeClr val="tx1"/>
                </a:solidFill>
                <a:round/>
                <a:headEnd/>
                <a:tailEnd/>
              </a:ln>
            </p:spPr>
            <p:txBody>
              <a:bodyPr wrap="none" anchor="ctr"/>
              <a:lstStyle/>
              <a:p>
                <a:endParaRPr lang="en-CA"/>
              </a:p>
            </p:txBody>
          </p:sp>
        </p:grpSp>
        <p:sp>
          <p:nvSpPr>
            <p:cNvPr id="45122" name="Oval 82"/>
            <p:cNvSpPr>
              <a:spLocks noChangeArrowheads="1"/>
            </p:cNvSpPr>
            <p:nvPr/>
          </p:nvSpPr>
          <p:spPr bwMode="auto">
            <a:xfrm>
              <a:off x="4824" y="3064"/>
              <a:ext cx="152" cy="136"/>
            </a:xfrm>
            <a:prstGeom prst="ellipse">
              <a:avLst/>
            </a:prstGeom>
            <a:solidFill>
              <a:schemeClr val="tx1"/>
            </a:solidFill>
            <a:ln w="9525">
              <a:solidFill>
                <a:schemeClr val="tx1"/>
              </a:solidFill>
              <a:round/>
              <a:headEnd/>
              <a:tailEnd/>
            </a:ln>
          </p:spPr>
          <p:txBody>
            <a:bodyPr wrap="none" anchor="ctr"/>
            <a:lstStyle/>
            <a:p>
              <a:endParaRPr lang="en-CA"/>
            </a:p>
          </p:txBody>
        </p:sp>
      </p:grpSp>
      <p:sp>
        <p:nvSpPr>
          <p:cNvPr id="45064" name="Line 30"/>
          <p:cNvSpPr>
            <a:spLocks noChangeShapeType="1"/>
          </p:cNvSpPr>
          <p:nvPr/>
        </p:nvSpPr>
        <p:spPr bwMode="auto">
          <a:xfrm>
            <a:off x="773113" y="4325938"/>
            <a:ext cx="774700" cy="0"/>
          </a:xfrm>
          <a:prstGeom prst="line">
            <a:avLst/>
          </a:prstGeom>
          <a:noFill/>
          <a:ln w="76200">
            <a:solidFill>
              <a:schemeClr val="tx1"/>
            </a:solidFill>
            <a:round/>
            <a:headEnd type="oval" w="med" len="med"/>
            <a:tailEnd/>
          </a:ln>
        </p:spPr>
        <p:txBody>
          <a:bodyPr/>
          <a:lstStyle/>
          <a:p>
            <a:endParaRPr lang="en-US"/>
          </a:p>
        </p:txBody>
      </p:sp>
      <p:sp>
        <p:nvSpPr>
          <p:cNvPr id="45065" name="Line 89"/>
          <p:cNvSpPr>
            <a:spLocks noChangeShapeType="1"/>
          </p:cNvSpPr>
          <p:nvPr/>
        </p:nvSpPr>
        <p:spPr bwMode="auto">
          <a:xfrm>
            <a:off x="4238625" y="2254250"/>
            <a:ext cx="2381250" cy="1979613"/>
          </a:xfrm>
          <a:prstGeom prst="line">
            <a:avLst/>
          </a:prstGeom>
          <a:noFill/>
          <a:ln w="57150">
            <a:solidFill>
              <a:schemeClr val="tx1"/>
            </a:solidFill>
            <a:round/>
            <a:headEnd/>
            <a:tailEnd type="triangle" w="med" len="med"/>
          </a:ln>
        </p:spPr>
        <p:txBody>
          <a:bodyPr/>
          <a:lstStyle/>
          <a:p>
            <a:endParaRPr lang="en-US"/>
          </a:p>
        </p:txBody>
      </p:sp>
      <p:grpSp>
        <p:nvGrpSpPr>
          <p:cNvPr id="45066" name="Group 74"/>
          <p:cNvGrpSpPr>
            <a:grpSpLocks/>
          </p:cNvGrpSpPr>
          <p:nvPr/>
        </p:nvGrpSpPr>
        <p:grpSpPr bwMode="auto">
          <a:xfrm>
            <a:off x="1770063" y="4187825"/>
            <a:ext cx="1704975" cy="2033588"/>
            <a:chOff x="704" y="3064"/>
            <a:chExt cx="912" cy="1184"/>
          </a:xfrm>
        </p:grpSpPr>
        <p:sp>
          <p:nvSpPr>
            <p:cNvPr id="45119" name="AutoShape 44"/>
            <p:cNvSpPr>
              <a:spLocks noChangeArrowheads="1"/>
            </p:cNvSpPr>
            <p:nvPr/>
          </p:nvSpPr>
          <p:spPr bwMode="auto">
            <a:xfrm>
              <a:off x="1432" y="3064"/>
              <a:ext cx="184" cy="16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
          <p:nvSpPr>
            <p:cNvPr id="45120" name="AutoShape 46"/>
            <p:cNvSpPr>
              <a:spLocks noChangeArrowheads="1"/>
            </p:cNvSpPr>
            <p:nvPr/>
          </p:nvSpPr>
          <p:spPr bwMode="auto">
            <a:xfrm flipV="1">
              <a:off x="704" y="3864"/>
              <a:ext cx="872" cy="384"/>
            </a:xfrm>
            <a:prstGeom prst="wedgeRectCallout">
              <a:avLst>
                <a:gd name="adj1" fmla="val 46097"/>
                <a:gd name="adj2" fmla="val 228384"/>
              </a:avLst>
            </a:prstGeom>
            <a:solidFill>
              <a:schemeClr val="accent1"/>
            </a:solidFill>
            <a:ln w="9525">
              <a:solidFill>
                <a:schemeClr val="tx1"/>
              </a:solidFill>
              <a:miter lim="800000"/>
              <a:headEnd/>
              <a:tailEnd/>
            </a:ln>
          </p:spPr>
          <p:txBody>
            <a:bodyPr rot="10800000"/>
            <a:lstStyle/>
            <a:p>
              <a:pPr algn="ctr"/>
              <a:endParaRPr lang="en-CA"/>
            </a:p>
          </p:txBody>
        </p:sp>
      </p:grpSp>
      <p:sp>
        <p:nvSpPr>
          <p:cNvPr id="45067" name="Text Box 48"/>
          <p:cNvSpPr txBox="1">
            <a:spLocks noChangeArrowheads="1"/>
          </p:cNvSpPr>
          <p:nvPr/>
        </p:nvSpPr>
        <p:spPr bwMode="auto">
          <a:xfrm>
            <a:off x="1752600" y="5541963"/>
            <a:ext cx="1647825" cy="701675"/>
          </a:xfrm>
          <a:prstGeom prst="rect">
            <a:avLst/>
          </a:prstGeom>
          <a:noFill/>
          <a:ln w="9525">
            <a:noFill/>
            <a:miter lim="800000"/>
            <a:headEnd/>
            <a:tailEnd/>
          </a:ln>
        </p:spPr>
        <p:txBody>
          <a:bodyPr wrap="none">
            <a:spAutoFit/>
          </a:bodyPr>
          <a:lstStyle/>
          <a:p>
            <a:pPr algn="ctr"/>
            <a:r>
              <a:rPr lang="en-US" sz="1000" b="1"/>
              <a:t>Post-Familiarization</a:t>
            </a:r>
          </a:p>
          <a:p>
            <a:pPr algn="ctr"/>
            <a:r>
              <a:rPr lang="en-US" sz="1000" b="1"/>
              <a:t>Language Enhancement</a:t>
            </a:r>
          </a:p>
          <a:p>
            <a:pPr algn="ctr"/>
            <a:r>
              <a:rPr lang="en-US" sz="1000" b="1"/>
              <a:t>w/Language Gateway</a:t>
            </a:r>
          </a:p>
          <a:p>
            <a:pPr algn="ctr"/>
            <a:r>
              <a:rPr lang="en-US" sz="1000" b="1"/>
              <a:t>(Headstart Phase II)</a:t>
            </a:r>
          </a:p>
        </p:txBody>
      </p:sp>
      <p:sp>
        <p:nvSpPr>
          <p:cNvPr id="45068" name="AutoShape 38"/>
          <p:cNvSpPr>
            <a:spLocks noChangeArrowheads="1"/>
          </p:cNvSpPr>
          <p:nvPr/>
        </p:nvSpPr>
        <p:spPr bwMode="auto">
          <a:xfrm flipV="1">
            <a:off x="1019175" y="2236788"/>
            <a:ext cx="1400175" cy="847725"/>
          </a:xfrm>
          <a:prstGeom prst="wedgeRectCallout">
            <a:avLst>
              <a:gd name="adj1" fmla="val -39343"/>
              <a:gd name="adj2" fmla="val -192940"/>
            </a:avLst>
          </a:prstGeom>
          <a:solidFill>
            <a:schemeClr val="accent1"/>
          </a:solidFill>
          <a:ln w="9525">
            <a:solidFill>
              <a:schemeClr val="tx1"/>
            </a:solidFill>
            <a:miter lim="800000"/>
            <a:headEnd/>
            <a:tailEnd/>
          </a:ln>
        </p:spPr>
        <p:txBody>
          <a:bodyPr rot="10800000"/>
          <a:lstStyle/>
          <a:p>
            <a:pPr algn="ctr"/>
            <a:endParaRPr lang="en-CA"/>
          </a:p>
        </p:txBody>
      </p:sp>
      <p:sp>
        <p:nvSpPr>
          <p:cNvPr id="45069" name="AutoShape 41"/>
          <p:cNvSpPr>
            <a:spLocks noChangeArrowheads="1"/>
          </p:cNvSpPr>
          <p:nvPr/>
        </p:nvSpPr>
        <p:spPr bwMode="auto">
          <a:xfrm>
            <a:off x="976313" y="4175125"/>
            <a:ext cx="327025" cy="29210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
        <p:nvSpPr>
          <p:cNvPr id="45070" name="Text Box 49"/>
          <p:cNvSpPr txBox="1">
            <a:spLocks noChangeArrowheads="1"/>
          </p:cNvSpPr>
          <p:nvPr/>
        </p:nvSpPr>
        <p:spPr bwMode="auto">
          <a:xfrm>
            <a:off x="982663" y="2338388"/>
            <a:ext cx="1519237" cy="701675"/>
          </a:xfrm>
          <a:prstGeom prst="rect">
            <a:avLst/>
          </a:prstGeom>
          <a:noFill/>
          <a:ln w="9525">
            <a:noFill/>
            <a:miter lim="800000"/>
            <a:headEnd/>
            <a:tailEnd/>
          </a:ln>
        </p:spPr>
        <p:txBody>
          <a:bodyPr wrap="none">
            <a:spAutoFit/>
          </a:bodyPr>
          <a:lstStyle/>
          <a:p>
            <a:pPr algn="ctr"/>
            <a:r>
              <a:rPr lang="en-US" sz="1000" b="1"/>
              <a:t>ROTC/Serv Academy  </a:t>
            </a:r>
          </a:p>
          <a:p>
            <a:pPr algn="ctr"/>
            <a:r>
              <a:rPr lang="en-US" sz="1000" b="1"/>
              <a:t>Language Program</a:t>
            </a:r>
          </a:p>
          <a:p>
            <a:pPr algn="ctr"/>
            <a:r>
              <a:rPr lang="en-US" sz="1000" b="1"/>
              <a:t>Enhancement via </a:t>
            </a:r>
          </a:p>
          <a:p>
            <a:pPr algn="ctr"/>
            <a:r>
              <a:rPr lang="en-US" sz="1000" b="1"/>
              <a:t>Summer DL</a:t>
            </a:r>
          </a:p>
        </p:txBody>
      </p:sp>
      <p:grpSp>
        <p:nvGrpSpPr>
          <p:cNvPr id="45071" name="Group 72"/>
          <p:cNvGrpSpPr>
            <a:grpSpLocks/>
          </p:cNvGrpSpPr>
          <p:nvPr/>
        </p:nvGrpSpPr>
        <p:grpSpPr bwMode="auto">
          <a:xfrm>
            <a:off x="125413" y="4186238"/>
            <a:ext cx="1866900" cy="1374775"/>
            <a:chOff x="128" y="3056"/>
            <a:chExt cx="1176" cy="768"/>
          </a:xfrm>
        </p:grpSpPr>
        <p:sp>
          <p:nvSpPr>
            <p:cNvPr id="45117" name="AutoShape 27"/>
            <p:cNvSpPr>
              <a:spLocks noChangeArrowheads="1"/>
            </p:cNvSpPr>
            <p:nvPr/>
          </p:nvSpPr>
          <p:spPr bwMode="auto">
            <a:xfrm flipV="1">
              <a:off x="128" y="3440"/>
              <a:ext cx="1008" cy="384"/>
            </a:xfrm>
            <a:prstGeom prst="wedgeRectCallout">
              <a:avLst>
                <a:gd name="adj1" fmla="val 58727"/>
                <a:gd name="adj2" fmla="val 122134"/>
              </a:avLst>
            </a:prstGeom>
            <a:solidFill>
              <a:schemeClr val="accent1"/>
            </a:solidFill>
            <a:ln w="9525">
              <a:solidFill>
                <a:schemeClr val="tx1"/>
              </a:solidFill>
              <a:miter lim="800000"/>
              <a:headEnd/>
              <a:tailEnd/>
            </a:ln>
          </p:spPr>
          <p:txBody>
            <a:bodyPr rot="10800000"/>
            <a:lstStyle/>
            <a:p>
              <a:pPr algn="ctr"/>
              <a:endParaRPr lang="en-CA"/>
            </a:p>
          </p:txBody>
        </p:sp>
        <p:sp>
          <p:nvSpPr>
            <p:cNvPr id="45118" name="AutoShape 40"/>
            <p:cNvSpPr>
              <a:spLocks noChangeArrowheads="1"/>
            </p:cNvSpPr>
            <p:nvPr/>
          </p:nvSpPr>
          <p:spPr bwMode="auto">
            <a:xfrm>
              <a:off x="1120" y="3056"/>
              <a:ext cx="184" cy="16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grpSp>
      <p:sp>
        <p:nvSpPr>
          <p:cNvPr id="45072" name="Text Box 50"/>
          <p:cNvSpPr txBox="1">
            <a:spLocks noChangeArrowheads="1"/>
          </p:cNvSpPr>
          <p:nvPr/>
        </p:nvSpPr>
        <p:spPr bwMode="auto">
          <a:xfrm>
            <a:off x="185738" y="4929188"/>
            <a:ext cx="1506537" cy="549275"/>
          </a:xfrm>
          <a:prstGeom prst="rect">
            <a:avLst/>
          </a:prstGeom>
          <a:noFill/>
          <a:ln w="9525">
            <a:noFill/>
            <a:miter lim="800000"/>
            <a:headEnd/>
            <a:tailEnd/>
          </a:ln>
        </p:spPr>
        <p:txBody>
          <a:bodyPr wrap="none">
            <a:spAutoFit/>
          </a:bodyPr>
          <a:lstStyle/>
          <a:p>
            <a:pPr algn="ctr"/>
            <a:r>
              <a:rPr lang="en-US" sz="1000" b="1"/>
              <a:t>DL Language </a:t>
            </a:r>
          </a:p>
          <a:p>
            <a:pPr algn="ctr"/>
            <a:r>
              <a:rPr lang="en-US" sz="1000" b="1"/>
              <a:t>Sustain/Enhancement</a:t>
            </a:r>
          </a:p>
          <a:p>
            <a:pPr algn="ctr"/>
            <a:r>
              <a:rPr lang="en-US" sz="1000" b="1"/>
              <a:t>w/E-Mentor</a:t>
            </a:r>
          </a:p>
        </p:txBody>
      </p:sp>
      <p:sp>
        <p:nvSpPr>
          <p:cNvPr id="45073" name="AutoShape 66"/>
          <p:cNvSpPr>
            <a:spLocks noChangeArrowheads="1"/>
          </p:cNvSpPr>
          <p:nvPr/>
        </p:nvSpPr>
        <p:spPr bwMode="auto">
          <a:xfrm>
            <a:off x="3605213" y="4198938"/>
            <a:ext cx="292100" cy="25400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
        <p:nvSpPr>
          <p:cNvPr id="45074" name="AutoShape 39"/>
          <p:cNvSpPr>
            <a:spLocks noChangeArrowheads="1"/>
          </p:cNvSpPr>
          <p:nvPr/>
        </p:nvSpPr>
        <p:spPr bwMode="auto">
          <a:xfrm flipV="1">
            <a:off x="2474913" y="2509838"/>
            <a:ext cx="1485900" cy="609600"/>
          </a:xfrm>
          <a:prstGeom prst="wedgeRectCallout">
            <a:avLst>
              <a:gd name="adj1" fmla="val -65171"/>
              <a:gd name="adj2" fmla="val -242449"/>
            </a:avLst>
          </a:prstGeom>
          <a:gradFill rotWithShape="1">
            <a:gsLst>
              <a:gs pos="0">
                <a:srgbClr val="99CCFF"/>
              </a:gs>
              <a:gs pos="50000">
                <a:srgbClr val="FFFF99"/>
              </a:gs>
              <a:gs pos="100000">
                <a:srgbClr val="99CCFF"/>
              </a:gs>
            </a:gsLst>
            <a:lin ang="2700000" scaled="1"/>
          </a:gradFill>
          <a:ln w="9525">
            <a:solidFill>
              <a:schemeClr val="tx1"/>
            </a:solidFill>
            <a:miter lim="800000"/>
            <a:headEnd/>
            <a:tailEnd/>
          </a:ln>
        </p:spPr>
        <p:txBody>
          <a:bodyPr rot="10800000"/>
          <a:lstStyle/>
          <a:p>
            <a:pPr algn="ctr"/>
            <a:endParaRPr lang="en-CA"/>
          </a:p>
        </p:txBody>
      </p:sp>
      <p:sp>
        <p:nvSpPr>
          <p:cNvPr id="45075" name="Text Box 47"/>
          <p:cNvSpPr txBox="1">
            <a:spLocks noChangeArrowheads="1"/>
          </p:cNvSpPr>
          <p:nvPr/>
        </p:nvSpPr>
        <p:spPr bwMode="auto">
          <a:xfrm>
            <a:off x="2498725" y="2543175"/>
            <a:ext cx="1477963" cy="549275"/>
          </a:xfrm>
          <a:prstGeom prst="rect">
            <a:avLst/>
          </a:prstGeom>
          <a:noFill/>
          <a:ln w="9525">
            <a:noFill/>
            <a:miter lim="800000"/>
            <a:headEnd/>
            <a:tailEnd/>
          </a:ln>
        </p:spPr>
        <p:txBody>
          <a:bodyPr wrap="none">
            <a:spAutoFit/>
          </a:bodyPr>
          <a:lstStyle/>
          <a:p>
            <a:pPr algn="ctr"/>
            <a:r>
              <a:rPr lang="en-US" sz="1000" b="1"/>
              <a:t>Pre-Deployment </a:t>
            </a:r>
          </a:p>
          <a:p>
            <a:pPr algn="ctr"/>
            <a:r>
              <a:rPr lang="en-US" sz="1000" b="1"/>
              <a:t>Lang. Familiarization </a:t>
            </a:r>
          </a:p>
          <a:p>
            <a:pPr algn="ctr"/>
            <a:r>
              <a:rPr lang="en-US" sz="1000" b="1"/>
              <a:t>via Headstart &amp; MTT</a:t>
            </a:r>
          </a:p>
        </p:txBody>
      </p:sp>
      <p:sp>
        <p:nvSpPr>
          <p:cNvPr id="45076" name="AutoShape 75"/>
          <p:cNvSpPr>
            <a:spLocks noChangeArrowheads="1"/>
          </p:cNvSpPr>
          <p:nvPr/>
        </p:nvSpPr>
        <p:spPr bwMode="auto">
          <a:xfrm>
            <a:off x="2068513" y="4198938"/>
            <a:ext cx="292100" cy="25400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
        <p:nvSpPr>
          <p:cNvPr id="45077" name="AutoShape 71"/>
          <p:cNvSpPr>
            <a:spLocks noChangeArrowheads="1"/>
          </p:cNvSpPr>
          <p:nvPr/>
        </p:nvSpPr>
        <p:spPr bwMode="auto">
          <a:xfrm>
            <a:off x="5973763" y="4189413"/>
            <a:ext cx="292100" cy="25400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
        <p:nvSpPr>
          <p:cNvPr id="45078" name="Text Box 81"/>
          <p:cNvSpPr txBox="1">
            <a:spLocks noChangeArrowheads="1"/>
          </p:cNvSpPr>
          <p:nvPr/>
        </p:nvSpPr>
        <p:spPr bwMode="auto">
          <a:xfrm>
            <a:off x="2371725" y="338138"/>
            <a:ext cx="5857875" cy="1066800"/>
          </a:xfrm>
          <a:prstGeom prst="rect">
            <a:avLst/>
          </a:prstGeom>
          <a:noFill/>
          <a:ln w="9525">
            <a:noFill/>
            <a:miter lim="800000"/>
            <a:headEnd/>
            <a:tailEnd/>
          </a:ln>
        </p:spPr>
        <p:txBody>
          <a:bodyPr>
            <a:spAutoFit/>
          </a:bodyPr>
          <a:lstStyle/>
          <a:p>
            <a:pPr algn="ctr"/>
            <a:r>
              <a:rPr lang="en-US" sz="3200" b="1"/>
              <a:t>Empowering the</a:t>
            </a:r>
          </a:p>
          <a:p>
            <a:pPr algn="ctr"/>
            <a:r>
              <a:rPr lang="en-US" sz="3200" b="1" i="1"/>
              <a:t>“Life-Long Learner”</a:t>
            </a:r>
          </a:p>
        </p:txBody>
      </p:sp>
      <p:sp>
        <p:nvSpPr>
          <p:cNvPr id="45079" name="Rectangle 105"/>
          <p:cNvSpPr>
            <a:spLocks noChangeArrowheads="1"/>
          </p:cNvSpPr>
          <p:nvPr/>
        </p:nvSpPr>
        <p:spPr bwMode="auto">
          <a:xfrm>
            <a:off x="6248400" y="1931988"/>
            <a:ext cx="715963" cy="133350"/>
          </a:xfrm>
          <a:prstGeom prst="rect">
            <a:avLst/>
          </a:prstGeom>
          <a:solidFill>
            <a:srgbClr val="FFFF99"/>
          </a:solidFill>
          <a:ln w="0" algn="ctr">
            <a:solidFill>
              <a:schemeClr val="tx1"/>
            </a:solidFill>
            <a:miter lim="800000"/>
            <a:headEnd/>
            <a:tailEnd/>
          </a:ln>
        </p:spPr>
        <p:txBody>
          <a:bodyPr wrap="none" anchor="ctr"/>
          <a:lstStyle/>
          <a:p>
            <a:pPr algn="ctr"/>
            <a:endParaRPr lang="en-CA"/>
          </a:p>
        </p:txBody>
      </p:sp>
      <p:sp>
        <p:nvSpPr>
          <p:cNvPr id="45080" name="Rectangle 106"/>
          <p:cNvSpPr>
            <a:spLocks noChangeArrowheads="1"/>
          </p:cNvSpPr>
          <p:nvPr/>
        </p:nvSpPr>
        <p:spPr bwMode="auto">
          <a:xfrm>
            <a:off x="6248400" y="2198688"/>
            <a:ext cx="715963" cy="133350"/>
          </a:xfrm>
          <a:prstGeom prst="rect">
            <a:avLst/>
          </a:prstGeom>
          <a:solidFill>
            <a:srgbClr val="CCFFFF"/>
          </a:solidFill>
          <a:ln w="0" algn="ctr">
            <a:solidFill>
              <a:schemeClr val="tx1"/>
            </a:solidFill>
            <a:miter lim="800000"/>
            <a:headEnd/>
            <a:tailEnd/>
          </a:ln>
        </p:spPr>
        <p:txBody>
          <a:bodyPr wrap="none" anchor="ctr"/>
          <a:lstStyle/>
          <a:p>
            <a:pPr algn="ctr"/>
            <a:endParaRPr lang="en-CA"/>
          </a:p>
        </p:txBody>
      </p:sp>
      <p:sp>
        <p:nvSpPr>
          <p:cNvPr id="45081" name="Text Box 108"/>
          <p:cNvSpPr txBox="1">
            <a:spLocks noChangeArrowheads="1"/>
          </p:cNvSpPr>
          <p:nvPr/>
        </p:nvSpPr>
        <p:spPr bwMode="auto">
          <a:xfrm>
            <a:off x="6929438" y="2109788"/>
            <a:ext cx="735012" cy="304800"/>
          </a:xfrm>
          <a:prstGeom prst="rect">
            <a:avLst/>
          </a:prstGeom>
          <a:noFill/>
          <a:ln w="0" algn="ctr">
            <a:noFill/>
            <a:miter lim="800000"/>
            <a:headEnd/>
            <a:tailEnd/>
          </a:ln>
        </p:spPr>
        <p:txBody>
          <a:bodyPr wrap="none">
            <a:spAutoFit/>
          </a:bodyPr>
          <a:lstStyle/>
          <a:p>
            <a:pPr algn="ctr"/>
            <a:r>
              <a:rPr lang="en-US" sz="1400" b="1"/>
              <a:t>Online</a:t>
            </a:r>
          </a:p>
        </p:txBody>
      </p:sp>
      <p:sp>
        <p:nvSpPr>
          <p:cNvPr id="45082" name="Text Box 109"/>
          <p:cNvSpPr txBox="1">
            <a:spLocks noChangeArrowheads="1"/>
          </p:cNvSpPr>
          <p:nvPr/>
        </p:nvSpPr>
        <p:spPr bwMode="auto">
          <a:xfrm>
            <a:off x="6934200" y="1828800"/>
            <a:ext cx="931863" cy="304800"/>
          </a:xfrm>
          <a:prstGeom prst="rect">
            <a:avLst/>
          </a:prstGeom>
          <a:noFill/>
          <a:ln w="0" algn="ctr">
            <a:noFill/>
            <a:miter lim="800000"/>
            <a:headEnd/>
            <a:tailEnd/>
          </a:ln>
        </p:spPr>
        <p:txBody>
          <a:bodyPr wrap="none">
            <a:spAutoFit/>
          </a:bodyPr>
          <a:lstStyle/>
          <a:p>
            <a:pPr algn="ctr"/>
            <a:r>
              <a:rPr lang="en-US" sz="1400" b="1"/>
              <a:t>Resident</a:t>
            </a:r>
          </a:p>
        </p:txBody>
      </p:sp>
      <p:sp>
        <p:nvSpPr>
          <p:cNvPr id="45083" name="Rectangle 110"/>
          <p:cNvSpPr>
            <a:spLocks noChangeArrowheads="1"/>
          </p:cNvSpPr>
          <p:nvPr/>
        </p:nvSpPr>
        <p:spPr bwMode="auto">
          <a:xfrm>
            <a:off x="6248400" y="2490788"/>
            <a:ext cx="715963" cy="133350"/>
          </a:xfrm>
          <a:prstGeom prst="rect">
            <a:avLst/>
          </a:prstGeom>
          <a:gradFill rotWithShape="1">
            <a:gsLst>
              <a:gs pos="0">
                <a:srgbClr val="CCFFFF"/>
              </a:gs>
              <a:gs pos="50000">
                <a:srgbClr val="FFFF99"/>
              </a:gs>
              <a:gs pos="100000">
                <a:srgbClr val="CCFFFF"/>
              </a:gs>
            </a:gsLst>
            <a:lin ang="18900000" scaled="1"/>
          </a:gradFill>
          <a:ln w="0" algn="ctr">
            <a:solidFill>
              <a:schemeClr val="tx1"/>
            </a:solidFill>
            <a:miter lim="800000"/>
            <a:headEnd/>
            <a:tailEnd/>
          </a:ln>
        </p:spPr>
        <p:txBody>
          <a:bodyPr wrap="none" anchor="ctr"/>
          <a:lstStyle/>
          <a:p>
            <a:pPr algn="ctr"/>
            <a:endParaRPr lang="en-CA"/>
          </a:p>
        </p:txBody>
      </p:sp>
      <p:sp>
        <p:nvSpPr>
          <p:cNvPr id="45084" name="Text Box 111"/>
          <p:cNvSpPr txBox="1">
            <a:spLocks noChangeArrowheads="1"/>
          </p:cNvSpPr>
          <p:nvPr/>
        </p:nvSpPr>
        <p:spPr bwMode="auto">
          <a:xfrm>
            <a:off x="6950075" y="2401888"/>
            <a:ext cx="746125" cy="304800"/>
          </a:xfrm>
          <a:prstGeom prst="rect">
            <a:avLst/>
          </a:prstGeom>
          <a:noFill/>
          <a:ln w="0" algn="ctr">
            <a:noFill/>
            <a:miter lim="800000"/>
            <a:headEnd/>
            <a:tailEnd/>
          </a:ln>
        </p:spPr>
        <p:txBody>
          <a:bodyPr wrap="none">
            <a:spAutoFit/>
          </a:bodyPr>
          <a:lstStyle/>
          <a:p>
            <a:pPr algn="ctr"/>
            <a:r>
              <a:rPr lang="en-US" sz="1400" b="1"/>
              <a:t>Hybrid</a:t>
            </a:r>
          </a:p>
        </p:txBody>
      </p:sp>
      <p:pic>
        <p:nvPicPr>
          <p:cNvPr id="45085" name="Picture 148" descr="Go to fullsize image">
            <a:hlinkClick r:id="rId10"/>
          </p:cNvPr>
          <p:cNvPicPr>
            <a:picLocks noChangeAspect="1" noChangeArrowheads="1"/>
          </p:cNvPicPr>
          <p:nvPr/>
        </p:nvPicPr>
        <p:blipFill>
          <a:blip r:embed="rId11"/>
          <a:srcRect/>
          <a:stretch>
            <a:fillRect/>
          </a:stretch>
        </p:blipFill>
        <p:spPr bwMode="auto">
          <a:xfrm>
            <a:off x="7508875" y="3803650"/>
            <a:ext cx="692150" cy="369888"/>
          </a:xfrm>
          <a:prstGeom prst="rect">
            <a:avLst/>
          </a:prstGeom>
          <a:noFill/>
          <a:ln w="9525">
            <a:noFill/>
            <a:miter lim="800000"/>
            <a:headEnd/>
            <a:tailEnd/>
          </a:ln>
        </p:spPr>
      </p:pic>
      <p:grpSp>
        <p:nvGrpSpPr>
          <p:cNvPr id="45086" name="Group 149"/>
          <p:cNvGrpSpPr>
            <a:grpSpLocks/>
          </p:cNvGrpSpPr>
          <p:nvPr/>
        </p:nvGrpSpPr>
        <p:grpSpPr bwMode="auto">
          <a:xfrm>
            <a:off x="2305050" y="4232275"/>
            <a:ext cx="889000" cy="220663"/>
            <a:chOff x="2287" y="3909"/>
            <a:chExt cx="560" cy="139"/>
          </a:xfrm>
        </p:grpSpPr>
        <p:sp>
          <p:nvSpPr>
            <p:cNvPr id="45115" name="Rectangle 150"/>
            <p:cNvSpPr>
              <a:spLocks noChangeArrowheads="1"/>
            </p:cNvSpPr>
            <p:nvPr/>
          </p:nvSpPr>
          <p:spPr bwMode="auto">
            <a:xfrm>
              <a:off x="2287" y="3910"/>
              <a:ext cx="560" cy="138"/>
            </a:xfrm>
            <a:prstGeom prst="rect">
              <a:avLst/>
            </a:prstGeom>
            <a:solidFill>
              <a:srgbClr val="FF0000"/>
            </a:solidFill>
            <a:ln w="0" algn="ctr">
              <a:solidFill>
                <a:schemeClr val="tx1"/>
              </a:solidFill>
              <a:miter lim="800000"/>
              <a:headEnd/>
              <a:tailEnd/>
            </a:ln>
          </p:spPr>
          <p:txBody>
            <a:bodyPr wrap="none" anchor="ctr"/>
            <a:lstStyle/>
            <a:p>
              <a:pPr algn="ctr"/>
              <a:endParaRPr lang="en-CA"/>
            </a:p>
          </p:txBody>
        </p:sp>
        <p:sp>
          <p:nvSpPr>
            <p:cNvPr id="45116" name="Text Box 151"/>
            <p:cNvSpPr txBox="1">
              <a:spLocks noChangeArrowheads="1"/>
            </p:cNvSpPr>
            <p:nvPr/>
          </p:nvSpPr>
          <p:spPr bwMode="auto">
            <a:xfrm>
              <a:off x="2305" y="3909"/>
              <a:ext cx="483" cy="135"/>
            </a:xfrm>
            <a:prstGeom prst="rect">
              <a:avLst/>
            </a:prstGeom>
            <a:noFill/>
            <a:ln w="0" algn="ctr">
              <a:noFill/>
              <a:miter lim="800000"/>
              <a:headEnd/>
              <a:tailEnd/>
            </a:ln>
          </p:spPr>
          <p:txBody>
            <a:bodyPr wrap="none">
              <a:spAutoFit/>
            </a:bodyPr>
            <a:lstStyle/>
            <a:p>
              <a:pPr algn="ctr"/>
              <a:r>
                <a:rPr lang="en-US" sz="800" b="1"/>
                <a:t>Deployment</a:t>
              </a:r>
            </a:p>
          </p:txBody>
        </p:sp>
      </p:grpSp>
      <p:grpSp>
        <p:nvGrpSpPr>
          <p:cNvPr id="45087" name="Group 156"/>
          <p:cNvGrpSpPr>
            <a:grpSpLocks/>
          </p:cNvGrpSpPr>
          <p:nvPr/>
        </p:nvGrpSpPr>
        <p:grpSpPr bwMode="auto">
          <a:xfrm>
            <a:off x="4221163" y="4211638"/>
            <a:ext cx="889000" cy="220662"/>
            <a:chOff x="2287" y="3909"/>
            <a:chExt cx="560" cy="139"/>
          </a:xfrm>
        </p:grpSpPr>
        <p:sp>
          <p:nvSpPr>
            <p:cNvPr id="45113" name="Rectangle 157"/>
            <p:cNvSpPr>
              <a:spLocks noChangeArrowheads="1"/>
            </p:cNvSpPr>
            <p:nvPr/>
          </p:nvSpPr>
          <p:spPr bwMode="auto">
            <a:xfrm>
              <a:off x="2287" y="3910"/>
              <a:ext cx="560" cy="138"/>
            </a:xfrm>
            <a:prstGeom prst="rect">
              <a:avLst/>
            </a:prstGeom>
            <a:solidFill>
              <a:srgbClr val="FF0000"/>
            </a:solidFill>
            <a:ln w="0" algn="ctr">
              <a:solidFill>
                <a:schemeClr val="tx1"/>
              </a:solidFill>
              <a:miter lim="800000"/>
              <a:headEnd/>
              <a:tailEnd/>
            </a:ln>
          </p:spPr>
          <p:txBody>
            <a:bodyPr wrap="none" anchor="ctr"/>
            <a:lstStyle/>
            <a:p>
              <a:pPr algn="ctr"/>
              <a:endParaRPr lang="en-CA"/>
            </a:p>
          </p:txBody>
        </p:sp>
        <p:sp>
          <p:nvSpPr>
            <p:cNvPr id="45114" name="Text Box 158"/>
            <p:cNvSpPr txBox="1">
              <a:spLocks noChangeArrowheads="1"/>
            </p:cNvSpPr>
            <p:nvPr/>
          </p:nvSpPr>
          <p:spPr bwMode="auto">
            <a:xfrm>
              <a:off x="2305" y="3909"/>
              <a:ext cx="483" cy="135"/>
            </a:xfrm>
            <a:prstGeom prst="rect">
              <a:avLst/>
            </a:prstGeom>
            <a:noFill/>
            <a:ln w="0" algn="ctr">
              <a:noFill/>
              <a:miter lim="800000"/>
              <a:headEnd/>
              <a:tailEnd/>
            </a:ln>
          </p:spPr>
          <p:txBody>
            <a:bodyPr wrap="none">
              <a:spAutoFit/>
            </a:bodyPr>
            <a:lstStyle/>
            <a:p>
              <a:pPr algn="ctr"/>
              <a:r>
                <a:rPr lang="en-US" sz="800" b="1"/>
                <a:t>Deployment</a:t>
              </a:r>
            </a:p>
          </p:txBody>
        </p:sp>
      </p:grpSp>
      <p:sp>
        <p:nvSpPr>
          <p:cNvPr id="45088" name="AutoShape 59"/>
          <p:cNvSpPr>
            <a:spLocks noChangeArrowheads="1"/>
          </p:cNvSpPr>
          <p:nvPr/>
        </p:nvSpPr>
        <p:spPr bwMode="auto">
          <a:xfrm>
            <a:off x="5249863" y="4173538"/>
            <a:ext cx="292100" cy="25400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
        <p:nvSpPr>
          <p:cNvPr id="45089" name="AutoShape 65"/>
          <p:cNvSpPr>
            <a:spLocks noChangeArrowheads="1"/>
          </p:cNvSpPr>
          <p:nvPr/>
        </p:nvSpPr>
        <p:spPr bwMode="auto">
          <a:xfrm>
            <a:off x="4265613" y="3019425"/>
            <a:ext cx="1511300" cy="639763"/>
          </a:xfrm>
          <a:prstGeom prst="wedgeRectCallout">
            <a:avLst>
              <a:gd name="adj1" fmla="val -82352"/>
              <a:gd name="adj2" fmla="val 147023"/>
            </a:avLst>
          </a:prstGeom>
          <a:solidFill>
            <a:srgbClr val="FFFF99"/>
          </a:solidFill>
          <a:ln w="9525">
            <a:solidFill>
              <a:schemeClr val="tx1"/>
            </a:solidFill>
            <a:miter lim="800000"/>
            <a:headEnd/>
            <a:tailEnd/>
          </a:ln>
        </p:spPr>
        <p:txBody>
          <a:bodyPr/>
          <a:lstStyle/>
          <a:p>
            <a:pPr algn="ctr"/>
            <a:endParaRPr lang="en-CA"/>
          </a:p>
        </p:txBody>
      </p:sp>
      <p:sp>
        <p:nvSpPr>
          <p:cNvPr id="45090" name="Text Box 67"/>
          <p:cNvSpPr txBox="1">
            <a:spLocks noChangeArrowheads="1"/>
          </p:cNvSpPr>
          <p:nvPr/>
        </p:nvSpPr>
        <p:spPr bwMode="auto">
          <a:xfrm>
            <a:off x="4503738" y="3113088"/>
            <a:ext cx="992187" cy="396875"/>
          </a:xfrm>
          <a:prstGeom prst="rect">
            <a:avLst/>
          </a:prstGeom>
          <a:noFill/>
          <a:ln w="9525">
            <a:noFill/>
            <a:miter lim="800000"/>
            <a:headEnd/>
            <a:tailEnd/>
          </a:ln>
        </p:spPr>
        <p:txBody>
          <a:bodyPr wrap="none">
            <a:spAutoFit/>
          </a:bodyPr>
          <a:lstStyle/>
          <a:p>
            <a:pPr algn="ctr"/>
            <a:r>
              <a:rPr lang="en-US" sz="1000" b="1"/>
              <a:t>Resident</a:t>
            </a:r>
          </a:p>
          <a:p>
            <a:pPr algn="ctr"/>
            <a:r>
              <a:rPr lang="en-US" sz="1000" b="1"/>
              <a:t>Basic Course</a:t>
            </a:r>
          </a:p>
        </p:txBody>
      </p:sp>
      <p:grpSp>
        <p:nvGrpSpPr>
          <p:cNvPr id="45091" name="Group 163"/>
          <p:cNvGrpSpPr>
            <a:grpSpLocks/>
          </p:cNvGrpSpPr>
          <p:nvPr/>
        </p:nvGrpSpPr>
        <p:grpSpPr bwMode="auto">
          <a:xfrm>
            <a:off x="3336925" y="1747838"/>
            <a:ext cx="1731963" cy="495300"/>
            <a:chOff x="466" y="637"/>
            <a:chExt cx="1091" cy="312"/>
          </a:xfrm>
        </p:grpSpPr>
        <p:sp>
          <p:nvSpPr>
            <p:cNvPr id="45111" name="Rectangle 83"/>
            <p:cNvSpPr>
              <a:spLocks noChangeArrowheads="1"/>
            </p:cNvSpPr>
            <p:nvPr/>
          </p:nvSpPr>
          <p:spPr bwMode="auto">
            <a:xfrm>
              <a:off x="469" y="637"/>
              <a:ext cx="1088" cy="312"/>
            </a:xfrm>
            <a:prstGeom prst="rect">
              <a:avLst/>
            </a:prstGeom>
            <a:solidFill>
              <a:schemeClr val="accent1"/>
            </a:solidFill>
            <a:ln w="9525">
              <a:solidFill>
                <a:schemeClr val="tx1"/>
              </a:solidFill>
              <a:miter lim="800000"/>
              <a:headEnd/>
              <a:tailEnd/>
            </a:ln>
          </p:spPr>
          <p:txBody>
            <a:bodyPr wrap="none" anchor="ctr"/>
            <a:lstStyle/>
            <a:p>
              <a:endParaRPr lang="en-CA"/>
            </a:p>
          </p:txBody>
        </p:sp>
        <p:sp>
          <p:nvSpPr>
            <p:cNvPr id="45112" name="Text Box 90"/>
            <p:cNvSpPr txBox="1">
              <a:spLocks noChangeArrowheads="1"/>
            </p:cNvSpPr>
            <p:nvPr/>
          </p:nvSpPr>
          <p:spPr bwMode="auto">
            <a:xfrm>
              <a:off x="466" y="658"/>
              <a:ext cx="1055" cy="250"/>
            </a:xfrm>
            <a:prstGeom prst="rect">
              <a:avLst/>
            </a:prstGeom>
            <a:noFill/>
            <a:ln w="9525">
              <a:noFill/>
              <a:miter lim="800000"/>
              <a:headEnd/>
              <a:tailEnd/>
            </a:ln>
          </p:spPr>
          <p:txBody>
            <a:bodyPr wrap="none">
              <a:spAutoFit/>
            </a:bodyPr>
            <a:lstStyle/>
            <a:p>
              <a:pPr algn="ctr"/>
              <a:r>
                <a:rPr lang="en-US" sz="1000" b="1"/>
                <a:t>DLPT5</a:t>
              </a:r>
            </a:p>
            <a:p>
              <a:pPr algn="ctr"/>
              <a:r>
                <a:rPr lang="en-US" sz="1000" b="1"/>
                <a:t>Online Refresher Course</a:t>
              </a:r>
            </a:p>
          </p:txBody>
        </p:sp>
      </p:grpSp>
      <p:sp>
        <p:nvSpPr>
          <p:cNvPr id="45092" name="AutoShape 66"/>
          <p:cNvSpPr>
            <a:spLocks noChangeArrowheads="1"/>
          </p:cNvSpPr>
          <p:nvPr/>
        </p:nvSpPr>
        <p:spPr bwMode="auto">
          <a:xfrm>
            <a:off x="4011613" y="4198938"/>
            <a:ext cx="292100" cy="25400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
        <p:nvSpPr>
          <p:cNvPr id="45093" name="AutoShape 65"/>
          <p:cNvSpPr>
            <a:spLocks noChangeArrowheads="1"/>
          </p:cNvSpPr>
          <p:nvPr/>
        </p:nvSpPr>
        <p:spPr bwMode="auto">
          <a:xfrm>
            <a:off x="6194425" y="2803525"/>
            <a:ext cx="1511300" cy="639763"/>
          </a:xfrm>
          <a:prstGeom prst="wedgeRectCallout">
            <a:avLst>
              <a:gd name="adj1" fmla="val -100833"/>
              <a:gd name="adj2" fmla="val 180500"/>
            </a:avLst>
          </a:prstGeom>
          <a:solidFill>
            <a:srgbClr val="FFFF99"/>
          </a:solidFill>
          <a:ln w="9525">
            <a:solidFill>
              <a:schemeClr val="tx1"/>
            </a:solidFill>
            <a:miter lim="800000"/>
            <a:headEnd/>
            <a:tailEnd/>
          </a:ln>
        </p:spPr>
        <p:txBody>
          <a:bodyPr/>
          <a:lstStyle/>
          <a:p>
            <a:pPr algn="ctr"/>
            <a:endParaRPr lang="en-CA"/>
          </a:p>
        </p:txBody>
      </p:sp>
      <p:sp>
        <p:nvSpPr>
          <p:cNvPr id="45094" name="AutoShape 59"/>
          <p:cNvSpPr>
            <a:spLocks noChangeArrowheads="1"/>
          </p:cNvSpPr>
          <p:nvPr/>
        </p:nvSpPr>
        <p:spPr bwMode="auto">
          <a:xfrm>
            <a:off x="6235700" y="4219575"/>
            <a:ext cx="292100" cy="25400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
        <p:nvSpPr>
          <p:cNvPr id="45095" name="Text Box 67"/>
          <p:cNvSpPr txBox="1">
            <a:spLocks noChangeArrowheads="1"/>
          </p:cNvSpPr>
          <p:nvPr/>
        </p:nvSpPr>
        <p:spPr bwMode="auto">
          <a:xfrm>
            <a:off x="6245225" y="2909888"/>
            <a:ext cx="1408113" cy="396875"/>
          </a:xfrm>
          <a:prstGeom prst="rect">
            <a:avLst/>
          </a:prstGeom>
          <a:noFill/>
          <a:ln w="9525">
            <a:noFill/>
            <a:miter lim="800000"/>
            <a:headEnd/>
            <a:tailEnd/>
          </a:ln>
        </p:spPr>
        <p:txBody>
          <a:bodyPr wrap="none">
            <a:spAutoFit/>
          </a:bodyPr>
          <a:lstStyle/>
          <a:p>
            <a:pPr algn="ctr"/>
            <a:r>
              <a:rPr lang="en-US" sz="1000" b="1"/>
              <a:t>Resident</a:t>
            </a:r>
          </a:p>
          <a:p>
            <a:pPr algn="ctr"/>
            <a:r>
              <a:rPr lang="en-US" sz="1000" b="1"/>
              <a:t>Intermediate Course</a:t>
            </a:r>
          </a:p>
        </p:txBody>
      </p:sp>
      <p:pic>
        <p:nvPicPr>
          <p:cNvPr id="45096" name="Picture 176" descr="rotc-cadet-ranks"/>
          <p:cNvPicPr>
            <a:picLocks noChangeAspect="1" noChangeArrowheads="1"/>
          </p:cNvPicPr>
          <p:nvPr/>
        </p:nvPicPr>
        <p:blipFill>
          <a:blip r:embed="rId12"/>
          <a:srcRect l="69421" t="62950" r="10744" b="10820"/>
          <a:stretch>
            <a:fillRect/>
          </a:stretch>
        </p:blipFill>
        <p:spPr bwMode="auto">
          <a:xfrm>
            <a:off x="530225" y="3819525"/>
            <a:ext cx="574675" cy="319088"/>
          </a:xfrm>
          <a:prstGeom prst="rect">
            <a:avLst/>
          </a:prstGeom>
          <a:noFill/>
          <a:ln w="9525">
            <a:noFill/>
            <a:miter lim="800000"/>
            <a:headEnd/>
            <a:tailEnd/>
          </a:ln>
        </p:spPr>
      </p:pic>
      <p:grpSp>
        <p:nvGrpSpPr>
          <p:cNvPr id="45097" name="Group 74"/>
          <p:cNvGrpSpPr>
            <a:grpSpLocks/>
          </p:cNvGrpSpPr>
          <p:nvPr/>
        </p:nvGrpSpPr>
        <p:grpSpPr bwMode="auto">
          <a:xfrm>
            <a:off x="4173538" y="4173538"/>
            <a:ext cx="1704975" cy="2033587"/>
            <a:chOff x="704" y="3064"/>
            <a:chExt cx="912" cy="1184"/>
          </a:xfrm>
        </p:grpSpPr>
        <p:sp>
          <p:nvSpPr>
            <p:cNvPr id="45109" name="AutoShape 44"/>
            <p:cNvSpPr>
              <a:spLocks noChangeArrowheads="1"/>
            </p:cNvSpPr>
            <p:nvPr/>
          </p:nvSpPr>
          <p:spPr bwMode="auto">
            <a:xfrm>
              <a:off x="1432" y="3064"/>
              <a:ext cx="184" cy="16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
          <p:nvSpPr>
            <p:cNvPr id="45110" name="AutoShape 46"/>
            <p:cNvSpPr>
              <a:spLocks noChangeArrowheads="1"/>
            </p:cNvSpPr>
            <p:nvPr/>
          </p:nvSpPr>
          <p:spPr bwMode="auto">
            <a:xfrm flipV="1">
              <a:off x="704" y="3864"/>
              <a:ext cx="872" cy="384"/>
            </a:xfrm>
            <a:prstGeom prst="wedgeRectCallout">
              <a:avLst>
                <a:gd name="adj1" fmla="val 46097"/>
                <a:gd name="adj2" fmla="val 228384"/>
              </a:avLst>
            </a:prstGeom>
            <a:solidFill>
              <a:schemeClr val="accent1"/>
            </a:solidFill>
            <a:ln w="9525">
              <a:solidFill>
                <a:schemeClr val="tx1"/>
              </a:solidFill>
              <a:miter lim="800000"/>
              <a:headEnd/>
              <a:tailEnd/>
            </a:ln>
          </p:spPr>
          <p:txBody>
            <a:bodyPr rot="10800000"/>
            <a:lstStyle/>
            <a:p>
              <a:pPr algn="ctr"/>
              <a:endParaRPr lang="en-CA"/>
            </a:p>
          </p:txBody>
        </p:sp>
      </p:grpSp>
      <p:sp>
        <p:nvSpPr>
          <p:cNvPr id="45098" name="Text Box 50"/>
          <p:cNvSpPr txBox="1">
            <a:spLocks noChangeArrowheads="1"/>
          </p:cNvSpPr>
          <p:nvPr/>
        </p:nvSpPr>
        <p:spPr bwMode="auto">
          <a:xfrm>
            <a:off x="4268788" y="5608638"/>
            <a:ext cx="1506537" cy="549275"/>
          </a:xfrm>
          <a:prstGeom prst="rect">
            <a:avLst/>
          </a:prstGeom>
          <a:noFill/>
          <a:ln w="9525">
            <a:noFill/>
            <a:miter lim="800000"/>
            <a:headEnd/>
            <a:tailEnd/>
          </a:ln>
        </p:spPr>
        <p:txBody>
          <a:bodyPr wrap="none">
            <a:spAutoFit/>
          </a:bodyPr>
          <a:lstStyle/>
          <a:p>
            <a:pPr algn="ctr"/>
            <a:r>
              <a:rPr lang="en-US" sz="1000" b="1"/>
              <a:t>DL Language </a:t>
            </a:r>
          </a:p>
          <a:p>
            <a:pPr algn="ctr"/>
            <a:r>
              <a:rPr lang="en-US" sz="1000" b="1"/>
              <a:t>Sustain/Enhancement</a:t>
            </a:r>
          </a:p>
          <a:p>
            <a:pPr algn="ctr"/>
            <a:r>
              <a:rPr lang="en-US" sz="1000" b="1"/>
              <a:t>w/E-Mentor</a:t>
            </a:r>
          </a:p>
        </p:txBody>
      </p:sp>
      <p:sp>
        <p:nvSpPr>
          <p:cNvPr id="45099" name="AutoShape 46"/>
          <p:cNvSpPr>
            <a:spLocks noChangeArrowheads="1"/>
          </p:cNvSpPr>
          <p:nvPr/>
        </p:nvSpPr>
        <p:spPr bwMode="auto">
          <a:xfrm flipV="1">
            <a:off x="6162675" y="6121400"/>
            <a:ext cx="1354138" cy="660400"/>
          </a:xfrm>
          <a:prstGeom prst="wedgeRectCallout">
            <a:avLst>
              <a:gd name="adj1" fmla="val 17944"/>
              <a:gd name="adj2" fmla="val 300995"/>
            </a:avLst>
          </a:prstGeom>
          <a:solidFill>
            <a:schemeClr val="accent1"/>
          </a:solidFill>
          <a:ln w="9525">
            <a:solidFill>
              <a:schemeClr val="tx1"/>
            </a:solidFill>
            <a:miter lim="800000"/>
            <a:headEnd/>
            <a:tailEnd/>
          </a:ln>
        </p:spPr>
        <p:txBody>
          <a:bodyPr rot="10800000"/>
          <a:lstStyle/>
          <a:p>
            <a:pPr algn="ctr"/>
            <a:endParaRPr lang="en-CA"/>
          </a:p>
        </p:txBody>
      </p:sp>
      <p:sp>
        <p:nvSpPr>
          <p:cNvPr id="45100" name="Text Box 50"/>
          <p:cNvSpPr txBox="1">
            <a:spLocks noChangeArrowheads="1"/>
          </p:cNvSpPr>
          <p:nvPr/>
        </p:nvSpPr>
        <p:spPr bwMode="auto">
          <a:xfrm>
            <a:off x="6232525" y="6176963"/>
            <a:ext cx="1236663" cy="549275"/>
          </a:xfrm>
          <a:prstGeom prst="rect">
            <a:avLst/>
          </a:prstGeom>
          <a:noFill/>
          <a:ln w="9525">
            <a:noFill/>
            <a:miter lim="800000"/>
            <a:headEnd/>
            <a:tailEnd/>
          </a:ln>
        </p:spPr>
        <p:txBody>
          <a:bodyPr wrap="none">
            <a:spAutoFit/>
          </a:bodyPr>
          <a:lstStyle/>
          <a:p>
            <a:pPr algn="ctr"/>
            <a:r>
              <a:rPr lang="en-US" sz="1000" b="1"/>
              <a:t>DL Language </a:t>
            </a:r>
          </a:p>
          <a:p>
            <a:pPr algn="ctr"/>
            <a:r>
              <a:rPr lang="en-US" sz="1000" b="1"/>
              <a:t>Special Purposes</a:t>
            </a:r>
          </a:p>
          <a:p>
            <a:pPr algn="ctr"/>
            <a:r>
              <a:rPr lang="en-US" sz="1000" b="1"/>
              <a:t>w/E-Mentor</a:t>
            </a:r>
          </a:p>
        </p:txBody>
      </p:sp>
      <p:grpSp>
        <p:nvGrpSpPr>
          <p:cNvPr id="45101" name="Group 166"/>
          <p:cNvGrpSpPr>
            <a:grpSpLocks/>
          </p:cNvGrpSpPr>
          <p:nvPr/>
        </p:nvGrpSpPr>
        <p:grpSpPr bwMode="auto">
          <a:xfrm>
            <a:off x="6605588" y="4241800"/>
            <a:ext cx="889000" cy="220663"/>
            <a:chOff x="2287" y="3909"/>
            <a:chExt cx="560" cy="139"/>
          </a:xfrm>
        </p:grpSpPr>
        <p:sp>
          <p:nvSpPr>
            <p:cNvPr id="45107" name="Rectangle 167"/>
            <p:cNvSpPr>
              <a:spLocks noChangeArrowheads="1"/>
            </p:cNvSpPr>
            <p:nvPr/>
          </p:nvSpPr>
          <p:spPr bwMode="auto">
            <a:xfrm>
              <a:off x="2287" y="3910"/>
              <a:ext cx="560" cy="138"/>
            </a:xfrm>
            <a:prstGeom prst="rect">
              <a:avLst/>
            </a:prstGeom>
            <a:solidFill>
              <a:srgbClr val="FF0000"/>
            </a:solidFill>
            <a:ln w="0" algn="ctr">
              <a:solidFill>
                <a:schemeClr val="tx1"/>
              </a:solidFill>
              <a:miter lim="800000"/>
              <a:headEnd/>
              <a:tailEnd/>
            </a:ln>
          </p:spPr>
          <p:txBody>
            <a:bodyPr wrap="none" anchor="ctr"/>
            <a:lstStyle/>
            <a:p>
              <a:pPr algn="ctr"/>
              <a:endParaRPr lang="en-CA"/>
            </a:p>
          </p:txBody>
        </p:sp>
        <p:sp>
          <p:nvSpPr>
            <p:cNvPr id="45108" name="Text Box 168"/>
            <p:cNvSpPr txBox="1">
              <a:spLocks noChangeArrowheads="1"/>
            </p:cNvSpPr>
            <p:nvPr/>
          </p:nvSpPr>
          <p:spPr bwMode="auto">
            <a:xfrm>
              <a:off x="2293" y="3909"/>
              <a:ext cx="511" cy="135"/>
            </a:xfrm>
            <a:prstGeom prst="rect">
              <a:avLst/>
            </a:prstGeom>
            <a:noFill/>
            <a:ln w="0" algn="ctr">
              <a:noFill/>
              <a:miter lim="800000"/>
              <a:headEnd/>
              <a:tailEnd/>
            </a:ln>
          </p:spPr>
          <p:txBody>
            <a:bodyPr wrap="none">
              <a:spAutoFit/>
            </a:bodyPr>
            <a:lstStyle/>
            <a:p>
              <a:pPr algn="ctr"/>
              <a:r>
                <a:rPr lang="en-US" sz="800" b="1"/>
                <a:t>Attaché Duty</a:t>
              </a:r>
            </a:p>
          </p:txBody>
        </p:sp>
      </p:grpSp>
      <p:sp>
        <p:nvSpPr>
          <p:cNvPr id="97" name="AutoShape 73"/>
          <p:cNvSpPr>
            <a:spLocks noChangeArrowheads="1"/>
          </p:cNvSpPr>
          <p:nvPr/>
        </p:nvSpPr>
        <p:spPr bwMode="auto">
          <a:xfrm flipV="1">
            <a:off x="7439025" y="5427663"/>
            <a:ext cx="1511300" cy="533400"/>
          </a:xfrm>
          <a:prstGeom prst="wedgeRectCallout">
            <a:avLst>
              <a:gd name="adj1" fmla="val -43803"/>
              <a:gd name="adj2" fmla="val 249291"/>
            </a:avLst>
          </a:prstGeom>
          <a:gradFill rotWithShape="1">
            <a:gsLst>
              <a:gs pos="0">
                <a:schemeClr val="accent1"/>
              </a:gs>
              <a:gs pos="50000">
                <a:srgbClr val="FFFF99"/>
              </a:gs>
              <a:gs pos="100000">
                <a:schemeClr val="accent1"/>
              </a:gs>
            </a:gsLst>
            <a:lin ang="2700000" scaled="1"/>
          </a:gradFill>
          <a:ln w="9525">
            <a:solidFill>
              <a:schemeClr val="tx1"/>
            </a:solidFill>
            <a:miter lim="800000"/>
            <a:headEnd/>
            <a:tailEnd/>
          </a:ln>
        </p:spPr>
        <p:txBody>
          <a:bodyPr rot="10800000"/>
          <a:lstStyle/>
          <a:p>
            <a:pPr algn="ctr">
              <a:defRPr/>
            </a:pPr>
            <a:endParaRPr lang="en-US"/>
          </a:p>
        </p:txBody>
      </p:sp>
      <p:sp>
        <p:nvSpPr>
          <p:cNvPr id="45103" name="Text Box 76"/>
          <p:cNvSpPr txBox="1">
            <a:spLocks noChangeArrowheads="1"/>
          </p:cNvSpPr>
          <p:nvPr/>
        </p:nvSpPr>
        <p:spPr bwMode="auto">
          <a:xfrm>
            <a:off x="7507288" y="5441950"/>
            <a:ext cx="1343025" cy="549275"/>
          </a:xfrm>
          <a:prstGeom prst="rect">
            <a:avLst/>
          </a:prstGeom>
          <a:noFill/>
          <a:ln w="9525">
            <a:noFill/>
            <a:miter lim="800000"/>
            <a:headEnd/>
            <a:tailEnd/>
          </a:ln>
        </p:spPr>
        <p:txBody>
          <a:bodyPr wrap="none">
            <a:spAutoFit/>
          </a:bodyPr>
          <a:lstStyle/>
          <a:p>
            <a:pPr algn="ctr"/>
            <a:r>
              <a:rPr lang="en-US" sz="1000" b="1"/>
              <a:t>Joint FAO</a:t>
            </a:r>
          </a:p>
          <a:p>
            <a:pPr algn="ctr"/>
            <a:r>
              <a:rPr lang="en-US" sz="1000" b="1"/>
              <a:t>Skills Sustainment </a:t>
            </a:r>
          </a:p>
          <a:p>
            <a:pPr algn="ctr"/>
            <a:r>
              <a:rPr lang="en-US" sz="1000" b="1"/>
              <a:t>Program</a:t>
            </a:r>
          </a:p>
        </p:txBody>
      </p:sp>
      <p:sp>
        <p:nvSpPr>
          <p:cNvPr id="45104" name="AutoShape 39"/>
          <p:cNvSpPr>
            <a:spLocks noChangeArrowheads="1"/>
          </p:cNvSpPr>
          <p:nvPr/>
        </p:nvSpPr>
        <p:spPr bwMode="auto">
          <a:xfrm flipV="1">
            <a:off x="3594100" y="4622800"/>
            <a:ext cx="960438" cy="401638"/>
          </a:xfrm>
          <a:prstGeom prst="wedgeRectCallout">
            <a:avLst>
              <a:gd name="adj1" fmla="val -54519"/>
              <a:gd name="adj2" fmla="val 119569"/>
            </a:avLst>
          </a:prstGeom>
          <a:gradFill rotWithShape="1">
            <a:gsLst>
              <a:gs pos="0">
                <a:srgbClr val="99CCFF"/>
              </a:gs>
              <a:gs pos="50000">
                <a:srgbClr val="FFFF99"/>
              </a:gs>
              <a:gs pos="100000">
                <a:srgbClr val="99CCFF"/>
              </a:gs>
            </a:gsLst>
            <a:lin ang="2700000" scaled="1"/>
          </a:gradFill>
          <a:ln w="9525">
            <a:solidFill>
              <a:schemeClr val="tx1"/>
            </a:solidFill>
            <a:miter lim="800000"/>
            <a:headEnd/>
            <a:tailEnd/>
          </a:ln>
        </p:spPr>
        <p:txBody>
          <a:bodyPr rot="10800000"/>
          <a:lstStyle/>
          <a:p>
            <a:pPr algn="ctr"/>
            <a:endParaRPr lang="en-CA"/>
          </a:p>
        </p:txBody>
      </p:sp>
      <p:sp>
        <p:nvSpPr>
          <p:cNvPr id="45105" name="Text Box 67"/>
          <p:cNvSpPr txBox="1">
            <a:spLocks noChangeArrowheads="1"/>
          </p:cNvSpPr>
          <p:nvPr/>
        </p:nvSpPr>
        <p:spPr bwMode="auto">
          <a:xfrm>
            <a:off x="3700463" y="4681538"/>
            <a:ext cx="733425" cy="244475"/>
          </a:xfrm>
          <a:prstGeom prst="rect">
            <a:avLst/>
          </a:prstGeom>
          <a:noFill/>
          <a:ln w="9525">
            <a:noFill/>
            <a:miter lim="800000"/>
            <a:headEnd/>
            <a:tailEnd/>
          </a:ln>
        </p:spPr>
        <p:txBody>
          <a:bodyPr wrap="none">
            <a:spAutoFit/>
          </a:bodyPr>
          <a:lstStyle/>
          <a:p>
            <a:pPr algn="ctr"/>
            <a:r>
              <a:rPr lang="en-US" sz="1000" b="1"/>
              <a:t>PROMES</a:t>
            </a:r>
          </a:p>
        </p:txBody>
      </p:sp>
      <p:sp>
        <p:nvSpPr>
          <p:cNvPr id="45106" name="AutoShape 66"/>
          <p:cNvSpPr>
            <a:spLocks noChangeArrowheads="1"/>
          </p:cNvSpPr>
          <p:nvPr/>
        </p:nvSpPr>
        <p:spPr bwMode="auto">
          <a:xfrm>
            <a:off x="3405188" y="4210050"/>
            <a:ext cx="292100" cy="254000"/>
          </a:xfrm>
          <a:prstGeom prst="star4">
            <a:avLst>
              <a:gd name="adj" fmla="val 12500"/>
            </a:avLst>
          </a:prstGeom>
          <a:solidFill>
            <a:srgbClr val="FF0000"/>
          </a:solidFill>
          <a:ln w="9525">
            <a:solidFill>
              <a:schemeClr val="tx1"/>
            </a:solidFill>
            <a:miter lim="800000"/>
            <a:headEnd/>
            <a:tailEnd/>
          </a:ln>
        </p:spPr>
        <p:txBody>
          <a:bodyPr wrap="none" anchor="ctr"/>
          <a:lstStyle/>
          <a:p>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2800" b="1" smtClean="0"/>
              <a:t>Reaching students in the next generation</a:t>
            </a:r>
            <a:r>
              <a:rPr lang="en-US" sz="4000" b="1" smtClean="0"/>
              <a:t> </a:t>
            </a:r>
            <a:br>
              <a:rPr lang="en-US" sz="4000" b="1" smtClean="0"/>
            </a:br>
            <a:r>
              <a:rPr lang="en-US" sz="2800" b="1" smtClean="0"/>
              <a:t>Smart Phones &amp; Hand-held Devices</a:t>
            </a:r>
          </a:p>
        </p:txBody>
      </p:sp>
      <p:sp>
        <p:nvSpPr>
          <p:cNvPr id="46082" name="Text Box 5"/>
          <p:cNvSpPr txBox="1">
            <a:spLocks noChangeArrowheads="1"/>
          </p:cNvSpPr>
          <p:nvPr/>
        </p:nvSpPr>
        <p:spPr bwMode="auto">
          <a:xfrm>
            <a:off x="1233488" y="6145213"/>
            <a:ext cx="6538912" cy="519112"/>
          </a:xfrm>
          <a:prstGeom prst="rect">
            <a:avLst/>
          </a:prstGeom>
          <a:noFill/>
          <a:ln w="9525">
            <a:noFill/>
            <a:miter lim="800000"/>
            <a:headEnd/>
            <a:tailEnd/>
          </a:ln>
        </p:spPr>
        <p:txBody>
          <a:bodyPr>
            <a:spAutoFit/>
          </a:bodyPr>
          <a:lstStyle/>
          <a:p>
            <a:pPr algn="ctr" eaLnBrk="0" hangingPunct="0">
              <a:spcBef>
                <a:spcPct val="50000"/>
              </a:spcBef>
            </a:pPr>
            <a:r>
              <a:rPr lang="en-US" sz="2800" b="1">
                <a:latin typeface="Arial Narrow" pitchFamily="34" charset="0"/>
              </a:rPr>
              <a:t>DL’s Plans for FY12 &amp; Beyond – Stay tuned!</a:t>
            </a:r>
          </a:p>
        </p:txBody>
      </p:sp>
      <p:pic>
        <p:nvPicPr>
          <p:cNvPr id="46083" name="Picture 6" descr="DLICUTOUT"/>
          <p:cNvPicPr>
            <a:picLocks noChangeAspect="1" noChangeArrowheads="1"/>
          </p:cNvPicPr>
          <p:nvPr>
            <p:ph sz="half" idx="2"/>
          </p:nvPr>
        </p:nvPicPr>
        <p:blipFill>
          <a:blip r:embed="rId2"/>
          <a:srcRect/>
          <a:stretch>
            <a:fillRect/>
          </a:stretch>
        </p:blipFill>
        <p:spPr>
          <a:xfrm>
            <a:off x="8305800" y="304800"/>
            <a:ext cx="576263" cy="762000"/>
          </a:xfrm>
        </p:spPr>
      </p:pic>
      <p:sp>
        <p:nvSpPr>
          <p:cNvPr id="46084" name="Content Placeholder 7"/>
          <p:cNvSpPr>
            <a:spLocks noGrp="1"/>
          </p:cNvSpPr>
          <p:nvPr>
            <p:ph sz="half" idx="1"/>
          </p:nvPr>
        </p:nvSpPr>
        <p:spPr>
          <a:xfrm>
            <a:off x="457200" y="1447800"/>
            <a:ext cx="4038600" cy="4678363"/>
          </a:xfrm>
        </p:spPr>
        <p:txBody>
          <a:bodyPr/>
          <a:lstStyle/>
          <a:p>
            <a:pPr eaLnBrk="1" hangingPunct="1"/>
            <a:endParaRPr lang="en-US" sz="1800" smtClean="0"/>
          </a:p>
          <a:p>
            <a:pPr eaLnBrk="1" hangingPunct="1"/>
            <a:endParaRPr lang="en-US" sz="1800" smtClean="0"/>
          </a:p>
          <a:p>
            <a:pPr eaLnBrk="1" hangingPunct="1"/>
            <a:r>
              <a:rPr lang="en-US" sz="1800" smtClean="0"/>
              <a:t>Adobe Connect Mobile 1.5 is now available for free download.</a:t>
            </a:r>
          </a:p>
          <a:p>
            <a:pPr eaLnBrk="1" hangingPunct="1"/>
            <a:r>
              <a:rPr lang="en-US" sz="1800" smtClean="0"/>
              <a:t>The app supports:</a:t>
            </a:r>
          </a:p>
          <a:p>
            <a:pPr eaLnBrk="1" hangingPunct="1"/>
            <a:r>
              <a:rPr lang="en-US" sz="1800" smtClean="0"/>
              <a:t>iPhone 3GS with iOS 4 or higher* </a:t>
            </a:r>
          </a:p>
          <a:p>
            <a:pPr eaLnBrk="1" hangingPunct="1"/>
            <a:r>
              <a:rPr lang="en-US" sz="1800" smtClean="0"/>
              <a:t>iPhone 4 with iOS 4 or higher* </a:t>
            </a:r>
          </a:p>
          <a:p>
            <a:pPr eaLnBrk="1" hangingPunct="1"/>
            <a:r>
              <a:rPr lang="en-US" sz="1800" smtClean="0"/>
              <a:t>iPod Touch 3</a:t>
            </a:r>
            <a:r>
              <a:rPr lang="en-US" sz="1800" baseline="30000" smtClean="0"/>
              <a:t>rd</a:t>
            </a:r>
            <a:r>
              <a:rPr lang="en-US" sz="1800" smtClean="0"/>
              <a:t> generation with iOS 4 or higher* </a:t>
            </a:r>
          </a:p>
          <a:p>
            <a:pPr eaLnBrk="1" hangingPunct="1"/>
            <a:r>
              <a:rPr lang="en-US" sz="1800" smtClean="0"/>
              <a:t>iPad and iPad 2 with iOS 4 or higher* </a:t>
            </a:r>
          </a:p>
          <a:p>
            <a:pPr eaLnBrk="1" hangingPunct="1"/>
            <a:endParaRPr lang="en-US" sz="1800" smtClean="0"/>
          </a:p>
        </p:txBody>
      </p:sp>
      <p:pic>
        <p:nvPicPr>
          <p:cNvPr id="46085" name="Picture 8" descr="C:\Users\jaime.palatoixta\Desktop\BLTS\iOSpix\iPad.jpg"/>
          <p:cNvPicPr>
            <a:picLocks noChangeAspect="1" noChangeArrowheads="1"/>
          </p:cNvPicPr>
          <p:nvPr/>
        </p:nvPicPr>
        <p:blipFill>
          <a:blip r:embed="rId3"/>
          <a:srcRect/>
          <a:stretch>
            <a:fillRect/>
          </a:stretch>
        </p:blipFill>
        <p:spPr bwMode="auto">
          <a:xfrm>
            <a:off x="4419600" y="1676400"/>
            <a:ext cx="4572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724400"/>
            <a:ext cx="7772400" cy="1044575"/>
          </a:xfrm>
        </p:spPr>
        <p:txBody>
          <a:bodyPr/>
          <a:lstStyle/>
          <a:p>
            <a:pPr algn="ctr">
              <a:defRPr/>
            </a:pPr>
            <a:r>
              <a:rPr lang="en-US" sz="2400" dirty="0" smtClean="0"/>
              <a:t>LOGIN AS “GUEST”</a:t>
            </a:r>
            <a:br>
              <a:rPr lang="en-US" sz="2400" dirty="0" smtClean="0"/>
            </a:br>
            <a:r>
              <a:rPr lang="en-US" sz="2400" dirty="0" smtClean="0"/>
              <a:t>input your name</a:t>
            </a:r>
            <a:endParaRPr lang="en-US" sz="2400" dirty="0"/>
          </a:p>
        </p:txBody>
      </p:sp>
      <p:sp>
        <p:nvSpPr>
          <p:cNvPr id="47106" name="Text Placeholder 5"/>
          <p:cNvSpPr>
            <a:spLocks noGrp="1"/>
          </p:cNvSpPr>
          <p:nvPr>
            <p:ph type="body" idx="1"/>
          </p:nvPr>
        </p:nvSpPr>
        <p:spPr>
          <a:xfrm>
            <a:off x="722313" y="2438400"/>
            <a:ext cx="8040687" cy="1968500"/>
          </a:xfrm>
        </p:spPr>
        <p:txBody>
          <a:bodyPr/>
          <a:lstStyle/>
          <a:p>
            <a:pPr algn="ctr"/>
            <a:r>
              <a:rPr lang="en-US" sz="4400" smtClean="0">
                <a:solidFill>
                  <a:schemeClr val="tx1"/>
                </a:solidFill>
              </a:rPr>
              <a:t>VIRTUAL MEETING ROOM</a:t>
            </a:r>
          </a:p>
          <a:p>
            <a:pPr algn="ctr"/>
            <a:r>
              <a:rPr lang="en-US" sz="4400" smtClean="0">
                <a:solidFill>
                  <a:schemeClr val="tx1"/>
                </a:solidFill>
              </a:rPr>
              <a:t>https://connect.dco.dod.mil/cm40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457200" y="2019300"/>
            <a:ext cx="8355013" cy="1638300"/>
          </a:xfrm>
          <a:prstGeom prst="rect">
            <a:avLst/>
          </a:prstGeom>
          <a:noFill/>
          <a:ln w="9525">
            <a:noFill/>
            <a:miter lim="800000"/>
            <a:headEnd/>
            <a:tailEnd/>
          </a:ln>
        </p:spPr>
        <p:txBody>
          <a:bodyPr/>
          <a:lstStyle/>
          <a:p>
            <a:pPr algn="ctr" eaLnBrk="0" hangingPunct="0"/>
            <a:r>
              <a:rPr lang="en-US" sz="4800" b="1">
                <a:latin typeface="Calibri" pitchFamily="34" charset="0"/>
              </a:rPr>
              <a:t>Directorate of Continuing Education (CE)</a:t>
            </a:r>
          </a:p>
        </p:txBody>
      </p:sp>
      <p:sp>
        <p:nvSpPr>
          <p:cNvPr id="48130" name="Rectangle 3"/>
          <p:cNvSpPr>
            <a:spLocks noChangeArrowheads="1"/>
          </p:cNvSpPr>
          <p:nvPr/>
        </p:nvSpPr>
        <p:spPr bwMode="auto">
          <a:xfrm>
            <a:off x="1331913" y="4168775"/>
            <a:ext cx="6553200" cy="1317625"/>
          </a:xfrm>
          <a:prstGeom prst="rect">
            <a:avLst/>
          </a:prstGeom>
          <a:solidFill>
            <a:srgbClr val="FFFFFF"/>
          </a:solidFill>
          <a:ln w="9525">
            <a:noFill/>
            <a:miter lim="800000"/>
            <a:headEnd/>
            <a:tailEnd/>
          </a:ln>
        </p:spPr>
        <p:txBody>
          <a:bodyPr/>
          <a:lstStyle/>
          <a:p>
            <a:pPr marL="342900" indent="-342900" algn="ctr" eaLnBrk="0" hangingPunct="0">
              <a:spcBef>
                <a:spcPct val="20000"/>
              </a:spcBef>
              <a:buFont typeface="Arial" charset="0"/>
              <a:buNone/>
            </a:pPr>
            <a:r>
              <a:rPr lang="en-US" sz="2800" b="1">
                <a:latin typeface="Calibri" pitchFamily="34" charset="0"/>
              </a:rPr>
              <a:t>QUESTIONS AND DISCUSSION</a:t>
            </a:r>
          </a:p>
        </p:txBody>
      </p:sp>
      <p:pic>
        <p:nvPicPr>
          <p:cNvPr id="48131" name="Picture 3" descr="Return.jpg">
            <a:hlinkClick r:id="rId2" action="ppaction://hlinksldjump"/>
          </p:cNvPr>
          <p:cNvPicPr>
            <a:picLocks noChangeAspect="1"/>
          </p:cNvPicPr>
          <p:nvPr/>
        </p:nvPicPr>
        <p:blipFill>
          <a:blip r:embed="rId3"/>
          <a:srcRect/>
          <a:stretch>
            <a:fillRect/>
          </a:stretch>
        </p:blipFill>
        <p:spPr bwMode="auto">
          <a:xfrm>
            <a:off x="8686800" y="1219200"/>
            <a:ext cx="219075" cy="200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981200"/>
            <a:ext cx="8001000" cy="41910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0482" name="Rectangle 5"/>
          <p:cNvSpPr>
            <a:spLocks noChangeArrowheads="1"/>
          </p:cNvSpPr>
          <p:nvPr/>
        </p:nvSpPr>
        <p:spPr bwMode="auto">
          <a:xfrm>
            <a:off x="1438275" y="304800"/>
            <a:ext cx="7096125" cy="550863"/>
          </a:xfrm>
          <a:prstGeom prst="rect">
            <a:avLst/>
          </a:prstGeom>
          <a:noFill/>
          <a:ln w="9525">
            <a:noFill/>
            <a:miter lim="800000"/>
            <a:headEnd/>
            <a:tailEnd/>
          </a:ln>
        </p:spPr>
        <p:txBody>
          <a:bodyPr/>
          <a:lstStyle/>
          <a:p>
            <a:pPr algn="ctr" eaLnBrk="0" hangingPunct="0"/>
            <a:r>
              <a:rPr lang="en-US" sz="3600" b="1"/>
              <a:t>Continuing Education</a:t>
            </a:r>
          </a:p>
          <a:p>
            <a:pPr algn="ctr" eaLnBrk="0" hangingPunct="0"/>
            <a:r>
              <a:rPr lang="en-US" sz="3600" b="1"/>
              <a:t>Mission</a:t>
            </a:r>
          </a:p>
        </p:txBody>
      </p:sp>
      <p:sp>
        <p:nvSpPr>
          <p:cNvPr id="20483" name="Rectangle 4"/>
          <p:cNvSpPr>
            <a:spLocks noChangeArrowheads="1"/>
          </p:cNvSpPr>
          <p:nvPr/>
        </p:nvSpPr>
        <p:spPr bwMode="auto">
          <a:xfrm>
            <a:off x="685800" y="2133600"/>
            <a:ext cx="7848600" cy="3505200"/>
          </a:xfrm>
          <a:prstGeom prst="rect">
            <a:avLst/>
          </a:prstGeom>
          <a:noFill/>
          <a:ln w="9525">
            <a:noFill/>
            <a:miter lim="800000"/>
            <a:headEnd/>
            <a:tailEnd/>
          </a:ln>
        </p:spPr>
        <p:txBody>
          <a:bodyPr/>
          <a:lstStyle/>
          <a:p>
            <a:pPr marL="342900" algn="ctr" eaLnBrk="0" hangingPunct="0">
              <a:spcBef>
                <a:spcPct val="20000"/>
              </a:spcBef>
            </a:pPr>
            <a:r>
              <a:rPr lang="en-US" sz="2800" b="1"/>
              <a:t>“CE provides culturally based</a:t>
            </a:r>
            <a:r>
              <a:rPr lang="en-US" sz="2800" b="1">
                <a:solidFill>
                  <a:srgbClr val="FF3300"/>
                </a:solidFill>
              </a:rPr>
              <a:t> </a:t>
            </a:r>
            <a:r>
              <a:rPr lang="en-US" sz="2800" b="1"/>
              <a:t>foreign language orientation, acquisition, sustainment, and enhancement through instruction, language services, learner assessment, and technology-mediated programs worldwide for DoD and government personnel to ensure the success of the Defense Language Program and enhance the security of the nation</a:t>
            </a:r>
            <a:r>
              <a:rPr lang="en-US" sz="2800"/>
              <a:t>.</a:t>
            </a:r>
            <a:r>
              <a:rPr lang="en-US" sz="2800" b="1"/>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6713" y="2181225"/>
            <a:ext cx="6654800" cy="3402013"/>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cs typeface="Arial" charset="0"/>
            </a:endParaRPr>
          </a:p>
        </p:txBody>
      </p:sp>
      <p:sp>
        <p:nvSpPr>
          <p:cNvPr id="21506" name="Rectangle 4"/>
          <p:cNvSpPr>
            <a:spLocks noChangeArrowheads="1"/>
          </p:cNvSpPr>
          <p:nvPr/>
        </p:nvSpPr>
        <p:spPr bwMode="auto">
          <a:xfrm>
            <a:off x="1447800" y="2230438"/>
            <a:ext cx="6735763" cy="3005137"/>
          </a:xfrm>
          <a:prstGeom prst="rect">
            <a:avLst/>
          </a:prstGeom>
          <a:noFill/>
          <a:ln w="9525">
            <a:noFill/>
            <a:miter lim="800000"/>
            <a:headEnd/>
            <a:tailEnd/>
          </a:ln>
        </p:spPr>
        <p:txBody>
          <a:bodyPr/>
          <a:lstStyle/>
          <a:p>
            <a:pPr marL="342900" eaLnBrk="0" hangingPunct="0">
              <a:spcBef>
                <a:spcPct val="20000"/>
              </a:spcBef>
            </a:pPr>
            <a:r>
              <a:rPr lang="en-US" sz="2800"/>
              <a:t>“</a:t>
            </a:r>
            <a:r>
              <a:rPr lang="en-US" sz="2400" i="1"/>
              <a:t>The preferred one-stop source for DoD language consumers worldwide, providing Distance Learning opportunities to meet emerging needs across DoD, using technology-mediated delivery of products combined with individualized student services to cultivate, foster and empower lifelong language learners</a:t>
            </a:r>
            <a:r>
              <a:rPr lang="en-US" sz="2800"/>
              <a:t>.”</a:t>
            </a:r>
          </a:p>
        </p:txBody>
      </p:sp>
      <p:sp>
        <p:nvSpPr>
          <p:cNvPr id="21507" name="Rectangle 5"/>
          <p:cNvSpPr>
            <a:spLocks noChangeArrowheads="1"/>
          </p:cNvSpPr>
          <p:nvPr/>
        </p:nvSpPr>
        <p:spPr bwMode="auto">
          <a:xfrm>
            <a:off x="1712913" y="515938"/>
            <a:ext cx="7096125" cy="550862"/>
          </a:xfrm>
          <a:prstGeom prst="rect">
            <a:avLst/>
          </a:prstGeom>
          <a:noFill/>
          <a:ln w="9525">
            <a:noFill/>
            <a:miter lim="800000"/>
            <a:headEnd/>
            <a:tailEnd/>
          </a:ln>
        </p:spPr>
        <p:txBody>
          <a:bodyPr/>
          <a:lstStyle/>
          <a:p>
            <a:pPr algn="ctr" eaLnBrk="0" hangingPunct="0"/>
            <a:r>
              <a:rPr lang="en-US" sz="4000" b="1"/>
              <a:t>The Virtual DLI Vision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p:cNvSpPr>
          <p:nvPr/>
        </p:nvSpPr>
        <p:spPr bwMode="auto">
          <a:xfrm>
            <a:off x="685800" y="1752600"/>
            <a:ext cx="8153400" cy="4876800"/>
          </a:xfrm>
          <a:prstGeom prst="rect">
            <a:avLst/>
          </a:prstGeom>
          <a:solidFill>
            <a:schemeClr val="bg1"/>
          </a:solidFill>
          <a:ln w="9525">
            <a:noFill/>
            <a:miter lim="800000"/>
            <a:headEnd/>
            <a:tailEnd/>
          </a:ln>
        </p:spPr>
        <p:txBody>
          <a:bodyPr/>
          <a:lstStyle/>
          <a:p>
            <a:pPr marL="342900" indent="-342900" eaLnBrk="0" hangingPunct="0">
              <a:lnSpc>
                <a:spcPct val="90000"/>
              </a:lnSpc>
              <a:spcBef>
                <a:spcPct val="20000"/>
              </a:spcBef>
              <a:buFont typeface="Arial" charset="0"/>
              <a:buNone/>
            </a:pPr>
            <a:endParaRPr lang="en-US">
              <a:latin typeface="Calibri" pitchFamily="34" charset="0"/>
            </a:endParaRPr>
          </a:p>
          <a:p>
            <a:pPr marL="342900" indent="-342900" eaLnBrk="0" hangingPunct="0">
              <a:lnSpc>
                <a:spcPct val="90000"/>
              </a:lnSpc>
              <a:spcBef>
                <a:spcPct val="20000"/>
              </a:spcBef>
              <a:buFont typeface="Arial" charset="0"/>
              <a:buNone/>
            </a:pPr>
            <a:r>
              <a:rPr lang="en-US" sz="2600">
                <a:latin typeface="Calibri" pitchFamily="34" charset="0"/>
              </a:rPr>
              <a:t>     Nineteen in-house languages (Arabic, Chinese, Dari, Farsi, French, German, Hebrew, Hindi, Italian, Korean, Kurdish, Pashto, Portuguese, Russian, Serbian/Croatian, Spanish, Tagalog, Urdu, Vietnamese) and several additional languages on demand (Indonesian, Japanese, Thai, Turkish…) providing technology-mediated initial acquisition and post-basic refresher, sustainment, enhancement, conversion and special focus language training to over 30,000 DoD military and civilian field linguists, language-skilled professionals and the language-enabled general purpose force</a:t>
            </a:r>
          </a:p>
          <a:p>
            <a:pPr marL="342900" indent="-342900" eaLnBrk="0" hangingPunct="0">
              <a:lnSpc>
                <a:spcPct val="90000"/>
              </a:lnSpc>
              <a:spcBef>
                <a:spcPct val="20000"/>
              </a:spcBef>
              <a:buFont typeface="Arial" charset="0"/>
              <a:buNone/>
            </a:pPr>
            <a:endParaRPr lang="en-US" sz="2600">
              <a:latin typeface="Calibri" pitchFamily="34" charset="0"/>
            </a:endParaRPr>
          </a:p>
        </p:txBody>
      </p:sp>
      <p:sp>
        <p:nvSpPr>
          <p:cNvPr id="22530" name="Rectangle 3"/>
          <p:cNvSpPr>
            <a:spLocks/>
          </p:cNvSpPr>
          <p:nvPr/>
        </p:nvSpPr>
        <p:spPr bwMode="auto">
          <a:xfrm>
            <a:off x="838200" y="138113"/>
            <a:ext cx="8278813" cy="1385887"/>
          </a:xfrm>
          <a:prstGeom prst="rect">
            <a:avLst/>
          </a:prstGeom>
          <a:noFill/>
          <a:ln w="9525">
            <a:noFill/>
            <a:miter lim="800000"/>
            <a:headEnd/>
            <a:tailEnd/>
          </a:ln>
        </p:spPr>
        <p:txBody>
          <a:bodyPr anchor="ctr"/>
          <a:lstStyle/>
          <a:p>
            <a:pPr algn="ctr" eaLnBrk="0" hangingPunct="0"/>
            <a:r>
              <a:rPr lang="en-US" sz="3600" b="1" i="1">
                <a:latin typeface="Calibri" pitchFamily="34" charset="0"/>
              </a:rPr>
              <a:t/>
            </a:r>
            <a:br>
              <a:rPr lang="en-US" sz="3600" b="1" i="1">
                <a:latin typeface="Calibri" pitchFamily="34" charset="0"/>
              </a:rPr>
            </a:br>
            <a:r>
              <a:rPr lang="en-US" sz="3600" b="1" i="1">
                <a:latin typeface="Calibri" pitchFamily="34" charset="0"/>
              </a:rPr>
              <a:t>Distance Learning Programs</a:t>
            </a:r>
            <a:br>
              <a:rPr lang="en-US" sz="3600" b="1" i="1">
                <a:latin typeface="Calibri" pitchFamily="34" charset="0"/>
              </a:rPr>
            </a:br>
            <a:endParaRPr lang="en-US" sz="3600" b="1" i="1">
              <a:latin typeface="Calibri" pitchFamily="34" charset="0"/>
            </a:endParaRPr>
          </a:p>
        </p:txBody>
      </p:sp>
      <p:pic>
        <p:nvPicPr>
          <p:cNvPr id="22531" name="Picture 3" descr="LifeLong.jpg">
            <a:hlinkClick r:id="rId2" action="ppaction://hlinksldjump"/>
          </p:cNvPr>
          <p:cNvPicPr>
            <a:picLocks noChangeAspect="1"/>
          </p:cNvPicPr>
          <p:nvPr/>
        </p:nvPicPr>
        <p:blipFill>
          <a:blip r:embed="rId3"/>
          <a:srcRect/>
          <a:stretch>
            <a:fillRect/>
          </a:stretch>
        </p:blipFill>
        <p:spPr bwMode="auto">
          <a:xfrm>
            <a:off x="8305800" y="1143000"/>
            <a:ext cx="381000" cy="19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457200" y="1676400"/>
            <a:ext cx="8153400" cy="4419600"/>
          </a:xfrm>
          <a:solidFill>
            <a:schemeClr val="bg1"/>
          </a:solidFill>
        </p:spPr>
        <p:txBody>
          <a:bodyPr/>
          <a:lstStyle/>
          <a:p>
            <a:endParaRPr lang="en-US" smtClean="0"/>
          </a:p>
          <a:p>
            <a:r>
              <a:rPr lang="en-US" smtClean="0"/>
              <a:t>Army concept of distance learning</a:t>
            </a:r>
          </a:p>
          <a:p>
            <a:r>
              <a:rPr lang="en-US" smtClean="0"/>
              <a:t>Flexible deployment of Mobile Training Teams (MTTs) to augment technology-mediated efforts delivering over 20K training hours to 30+ sites with over 1000 students in FY11</a:t>
            </a:r>
          </a:p>
        </p:txBody>
      </p:sp>
      <p:sp>
        <p:nvSpPr>
          <p:cNvPr id="23554" name="Rectangle 3"/>
          <p:cNvSpPr>
            <a:spLocks noGrp="1" noChangeArrowheads="1"/>
          </p:cNvSpPr>
          <p:nvPr>
            <p:ph type="title"/>
          </p:nvPr>
        </p:nvSpPr>
        <p:spPr>
          <a:xfrm>
            <a:off x="609600" y="0"/>
            <a:ext cx="8278813" cy="1385888"/>
          </a:xfrm>
        </p:spPr>
        <p:txBody>
          <a:bodyPr anchor="t"/>
          <a:lstStyle/>
          <a:p>
            <a:r>
              <a:rPr lang="en-US" sz="3600" b="1" i="1" smtClean="0"/>
              <a:t/>
            </a:r>
            <a:br>
              <a:rPr lang="en-US" sz="3600" b="1" i="1" smtClean="0"/>
            </a:br>
            <a:r>
              <a:rPr lang="en-US" sz="3600" b="1" i="1" smtClean="0"/>
              <a:t>Distance Learning Programs</a:t>
            </a:r>
            <a:br>
              <a:rPr lang="en-US" sz="3600" b="1" i="1" smtClean="0"/>
            </a:br>
            <a:endParaRPr lang="en-US" sz="3600" b="1" i="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219200" y="228600"/>
            <a:ext cx="7215188" cy="768350"/>
          </a:xfrm>
          <a:prstGeom prst="rect">
            <a:avLst/>
          </a:prstGeom>
          <a:noFill/>
          <a:ln w="9525">
            <a:noFill/>
            <a:miter lim="800000"/>
            <a:headEnd/>
            <a:tailEnd/>
          </a:ln>
        </p:spPr>
        <p:txBody>
          <a:bodyPr/>
          <a:lstStyle/>
          <a:p>
            <a:pPr algn="ctr" eaLnBrk="0" hangingPunct="0">
              <a:defRPr/>
            </a:pPr>
            <a:r>
              <a:rPr lang="en-US" sz="3600" b="1" dirty="0">
                <a:latin typeface="+mn-lt"/>
              </a:rPr>
              <a:t>Post-Basic    </a:t>
            </a:r>
          </a:p>
          <a:p>
            <a:pPr algn="ctr" eaLnBrk="0" hangingPunct="0">
              <a:defRPr/>
            </a:pPr>
            <a:r>
              <a:rPr lang="en-US" sz="3600" b="1" dirty="0">
                <a:latin typeface="+mn-lt"/>
              </a:rPr>
              <a:t>Mobile Training Teams (MTTs)</a:t>
            </a:r>
          </a:p>
        </p:txBody>
      </p:sp>
      <p:sp>
        <p:nvSpPr>
          <p:cNvPr id="25602" name="Rectangle 572"/>
          <p:cNvSpPr>
            <a:spLocks noChangeArrowheads="1"/>
          </p:cNvSpPr>
          <p:nvPr/>
        </p:nvSpPr>
        <p:spPr bwMode="auto">
          <a:xfrm>
            <a:off x="228600" y="1676400"/>
            <a:ext cx="8610600" cy="2209800"/>
          </a:xfrm>
          <a:prstGeom prst="rect">
            <a:avLst/>
          </a:prstGeom>
          <a:solidFill>
            <a:srgbClr val="FFFF99"/>
          </a:solidFill>
          <a:ln w="9525">
            <a:solidFill>
              <a:schemeClr val="tx1"/>
            </a:solidFill>
            <a:miter lim="800000"/>
            <a:headEnd/>
            <a:tailEnd/>
          </a:ln>
        </p:spPr>
        <p:txBody>
          <a:bodyPr/>
          <a:lstStyle/>
          <a:p>
            <a:pPr marL="342900" indent="-342900" eaLnBrk="0" hangingPunct="0">
              <a:spcBef>
                <a:spcPct val="20000"/>
              </a:spcBef>
            </a:pPr>
            <a:endParaRPr lang="en-US" sz="1200" b="1"/>
          </a:p>
          <a:p>
            <a:pPr marL="342900" lvl="1" indent="-228600" eaLnBrk="0" hangingPunct="0">
              <a:spcBef>
                <a:spcPct val="20000"/>
              </a:spcBef>
              <a:buFontTx/>
              <a:buChar char="•"/>
            </a:pPr>
            <a:r>
              <a:rPr lang="en-US" b="1"/>
              <a:t>On-demand, high quality instruction delivered in a traditional residential setting.</a:t>
            </a:r>
          </a:p>
          <a:p>
            <a:pPr marL="342900" lvl="1" indent="-228600" eaLnBrk="0" hangingPunct="0">
              <a:spcBef>
                <a:spcPct val="20000"/>
              </a:spcBef>
              <a:buFontTx/>
              <a:buChar char="•"/>
            </a:pPr>
            <a:r>
              <a:rPr lang="en-US" b="1"/>
              <a:t>In FY11, 117 Post-Basic MTTs in 16 languages were conducted to support the professional linguist community.</a:t>
            </a:r>
          </a:p>
          <a:p>
            <a:pPr marL="342900" lvl="1" indent="-228600" eaLnBrk="0" hangingPunct="0">
              <a:spcBef>
                <a:spcPct val="20000"/>
              </a:spcBef>
              <a:buFontTx/>
              <a:buChar char="•"/>
            </a:pPr>
            <a:r>
              <a:rPr lang="en-US" b="1"/>
              <a:t>Of those, 4 for the Navy, 30 for the Army, 12 for Marines, 45 for the Air Force and 26 for DoD/Civ Agencies – 19,787 total hours</a:t>
            </a:r>
          </a:p>
          <a:p>
            <a:pPr marL="342900" lvl="1" indent="-228600" eaLnBrk="0" hangingPunct="0">
              <a:spcBef>
                <a:spcPct val="20000"/>
              </a:spcBef>
              <a:buFontTx/>
              <a:buChar char="•"/>
            </a:pPr>
            <a:endParaRPr lang="en-US"/>
          </a:p>
        </p:txBody>
      </p:sp>
      <p:pic>
        <p:nvPicPr>
          <p:cNvPr id="25603" name="Picture 9" descr="CE"/>
          <p:cNvPicPr>
            <a:picLocks noChangeAspect="1" noChangeArrowheads="1"/>
          </p:cNvPicPr>
          <p:nvPr/>
        </p:nvPicPr>
        <p:blipFill>
          <a:blip r:embed="rId2"/>
          <a:srcRect/>
          <a:stretch>
            <a:fillRect/>
          </a:stretch>
        </p:blipFill>
        <p:spPr bwMode="auto">
          <a:xfrm>
            <a:off x="5867400" y="3962400"/>
            <a:ext cx="3276600" cy="2438400"/>
          </a:xfrm>
          <a:prstGeom prst="rect">
            <a:avLst/>
          </a:prstGeom>
          <a:noFill/>
          <a:ln w="25400">
            <a:solidFill>
              <a:schemeClr val="tx1"/>
            </a:solidFill>
            <a:miter lim="800000"/>
            <a:headEnd/>
            <a:tailEnd/>
          </a:ln>
        </p:spPr>
      </p:pic>
      <p:pic>
        <p:nvPicPr>
          <p:cNvPr id="25604" name="Picture 4"/>
          <p:cNvPicPr>
            <a:picLocks noChangeAspect="1" noChangeArrowheads="1"/>
          </p:cNvPicPr>
          <p:nvPr/>
        </p:nvPicPr>
        <p:blipFill>
          <a:blip r:embed="rId3"/>
          <a:srcRect/>
          <a:stretch>
            <a:fillRect/>
          </a:stretch>
        </p:blipFill>
        <p:spPr bwMode="auto">
          <a:xfrm>
            <a:off x="0" y="3962400"/>
            <a:ext cx="2540000" cy="2438400"/>
          </a:xfrm>
          <a:prstGeom prst="rect">
            <a:avLst/>
          </a:prstGeom>
          <a:noFill/>
          <a:ln w="25400">
            <a:solidFill>
              <a:schemeClr val="tx1"/>
            </a:solidFill>
            <a:miter lim="800000"/>
            <a:headEnd/>
            <a:tailEnd/>
          </a:ln>
        </p:spPr>
      </p:pic>
      <p:pic>
        <p:nvPicPr>
          <p:cNvPr id="25605" name="Picture 2"/>
          <p:cNvPicPr>
            <a:picLocks noChangeAspect="1" noChangeArrowheads="1"/>
          </p:cNvPicPr>
          <p:nvPr/>
        </p:nvPicPr>
        <p:blipFill>
          <a:blip r:embed="rId4"/>
          <a:srcRect/>
          <a:stretch>
            <a:fillRect/>
          </a:stretch>
        </p:blipFill>
        <p:spPr bwMode="auto">
          <a:xfrm>
            <a:off x="2590800" y="3962400"/>
            <a:ext cx="3276600" cy="2438400"/>
          </a:xfrm>
          <a:prstGeom prst="rect">
            <a:avLst/>
          </a:prstGeom>
          <a:noFill/>
          <a:ln w="25400">
            <a:solidFill>
              <a:schemeClr val="tx1"/>
            </a:solidFill>
            <a:miter lim="800000"/>
            <a:headEnd/>
            <a:tailEnd/>
          </a:ln>
        </p:spPr>
      </p:pic>
      <p:pic>
        <p:nvPicPr>
          <p:cNvPr id="25606" name="Picture 6" descr="LifeLong.jpg">
            <a:hlinkClick r:id="rId5" action="ppaction://hlinksldjump"/>
          </p:cNvPr>
          <p:cNvPicPr>
            <a:picLocks noChangeAspect="1"/>
          </p:cNvPicPr>
          <p:nvPr/>
        </p:nvPicPr>
        <p:blipFill>
          <a:blip r:embed="rId6"/>
          <a:srcRect/>
          <a:stretch>
            <a:fillRect/>
          </a:stretch>
        </p:blipFill>
        <p:spPr bwMode="auto">
          <a:xfrm>
            <a:off x="8763000" y="1279525"/>
            <a:ext cx="381000" cy="19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56" descr="MTT USA map.png"/>
          <p:cNvPicPr>
            <a:picLocks noGrp="1" noChangeAspect="1"/>
          </p:cNvPicPr>
          <p:nvPr>
            <p:ph idx="1"/>
          </p:nvPr>
        </p:nvPicPr>
        <p:blipFill>
          <a:blip r:embed="rId2"/>
          <a:srcRect/>
          <a:stretch>
            <a:fillRect/>
          </a:stretch>
        </p:blipFill>
        <p:spPr>
          <a:xfrm>
            <a:off x="0" y="1600200"/>
            <a:ext cx="9340850" cy="5105400"/>
          </a:xfrm>
        </p:spPr>
      </p:pic>
      <p:cxnSp>
        <p:nvCxnSpPr>
          <p:cNvPr id="91" name="Straight Connector 90"/>
          <p:cNvCxnSpPr>
            <a:endCxn id="58" idx="5"/>
          </p:cNvCxnSpPr>
          <p:nvPr/>
        </p:nvCxnSpPr>
        <p:spPr>
          <a:xfrm rot="10800000" flipV="1">
            <a:off x="6670675" y="2971800"/>
            <a:ext cx="590550" cy="36353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59" idx="5"/>
            <a:endCxn id="26701" idx="1"/>
          </p:cNvCxnSpPr>
          <p:nvPr/>
        </p:nvCxnSpPr>
        <p:spPr>
          <a:xfrm rot="5400000" flipH="1" flipV="1">
            <a:off x="6915150" y="3049588"/>
            <a:ext cx="231775" cy="7207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60" idx="5"/>
            <a:endCxn id="26695" idx="1"/>
          </p:cNvCxnSpPr>
          <p:nvPr/>
        </p:nvCxnSpPr>
        <p:spPr>
          <a:xfrm rot="5400000" flipH="1" flipV="1">
            <a:off x="6641307" y="3552031"/>
            <a:ext cx="246062" cy="4921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1" idx="6"/>
            <a:endCxn id="26696" idx="1"/>
          </p:cNvCxnSpPr>
          <p:nvPr/>
        </p:nvCxnSpPr>
        <p:spPr>
          <a:xfrm>
            <a:off x="6705600" y="4030663"/>
            <a:ext cx="457200" cy="25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62" idx="6"/>
            <a:endCxn id="26694" idx="1"/>
          </p:cNvCxnSpPr>
          <p:nvPr/>
        </p:nvCxnSpPr>
        <p:spPr>
          <a:xfrm>
            <a:off x="6232525" y="4259263"/>
            <a:ext cx="701675" cy="25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63" idx="7"/>
            <a:endCxn id="26703" idx="1"/>
          </p:cNvCxnSpPr>
          <p:nvPr/>
        </p:nvCxnSpPr>
        <p:spPr>
          <a:xfrm rot="16200000" flipH="1">
            <a:off x="6085682" y="4274344"/>
            <a:ext cx="533400" cy="70643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64" idx="7"/>
            <a:endCxn id="26692" idx="1"/>
          </p:cNvCxnSpPr>
          <p:nvPr/>
        </p:nvCxnSpPr>
        <p:spPr>
          <a:xfrm rot="16200000" flipH="1">
            <a:off x="5709444" y="4812506"/>
            <a:ext cx="509588" cy="4159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65" idx="0"/>
          </p:cNvCxnSpPr>
          <p:nvPr/>
        </p:nvCxnSpPr>
        <p:spPr>
          <a:xfrm rot="16200000" flipV="1">
            <a:off x="4910931" y="4910932"/>
            <a:ext cx="777875" cy="5254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67" idx="7"/>
          </p:cNvCxnSpPr>
          <p:nvPr/>
        </p:nvCxnSpPr>
        <p:spPr>
          <a:xfrm rot="16200000" flipH="1">
            <a:off x="4498975" y="5032375"/>
            <a:ext cx="873125" cy="7969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66" idx="5"/>
          </p:cNvCxnSpPr>
          <p:nvPr/>
        </p:nvCxnSpPr>
        <p:spPr>
          <a:xfrm rot="5400000" flipH="1" flipV="1">
            <a:off x="4658519" y="4526756"/>
            <a:ext cx="173038" cy="1111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68" idx="1"/>
          </p:cNvCxnSpPr>
          <p:nvPr/>
        </p:nvCxnSpPr>
        <p:spPr>
          <a:xfrm rot="5400000" flipH="1" flipV="1">
            <a:off x="4173537" y="4305301"/>
            <a:ext cx="512763" cy="2841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71" idx="5"/>
            <a:endCxn id="164" idx="2"/>
          </p:cNvCxnSpPr>
          <p:nvPr/>
        </p:nvCxnSpPr>
        <p:spPr>
          <a:xfrm rot="5400000" flipH="1" flipV="1">
            <a:off x="5365750" y="2490788"/>
            <a:ext cx="434975" cy="7207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70" idx="4"/>
            <a:endCxn id="165" idx="2"/>
          </p:cNvCxnSpPr>
          <p:nvPr/>
        </p:nvCxnSpPr>
        <p:spPr>
          <a:xfrm rot="16200000" flipV="1">
            <a:off x="4187032" y="2823368"/>
            <a:ext cx="990600" cy="6826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69" idx="6"/>
            <a:endCxn id="163" idx="1"/>
          </p:cNvCxnSpPr>
          <p:nvPr/>
        </p:nvCxnSpPr>
        <p:spPr>
          <a:xfrm flipV="1">
            <a:off x="4724400" y="3543300"/>
            <a:ext cx="381000" cy="27463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2" idx="4"/>
          </p:cNvCxnSpPr>
          <p:nvPr/>
        </p:nvCxnSpPr>
        <p:spPr>
          <a:xfrm rot="5400000" flipH="1" flipV="1">
            <a:off x="3699669" y="3242469"/>
            <a:ext cx="609600" cy="2206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83" idx="0"/>
          </p:cNvCxnSpPr>
          <p:nvPr/>
        </p:nvCxnSpPr>
        <p:spPr>
          <a:xfrm rot="16200000" flipV="1">
            <a:off x="3759994" y="5893594"/>
            <a:ext cx="549275" cy="793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82" idx="2"/>
          </p:cNvCxnSpPr>
          <p:nvPr/>
        </p:nvCxnSpPr>
        <p:spPr>
          <a:xfrm rot="10800000" flipV="1">
            <a:off x="3200400" y="5494338"/>
            <a:ext cx="625475" cy="2968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26683" idx="3"/>
            <a:endCxn id="81" idx="2"/>
          </p:cNvCxnSpPr>
          <p:nvPr/>
        </p:nvCxnSpPr>
        <p:spPr>
          <a:xfrm flipV="1">
            <a:off x="2343150" y="5494338"/>
            <a:ext cx="644525" cy="95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75" idx="7"/>
          </p:cNvCxnSpPr>
          <p:nvPr/>
        </p:nvCxnSpPr>
        <p:spPr>
          <a:xfrm rot="10800000">
            <a:off x="3317875" y="4689475"/>
            <a:ext cx="415925" cy="3397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74" idx="1"/>
          </p:cNvCxnSpPr>
          <p:nvPr/>
        </p:nvCxnSpPr>
        <p:spPr>
          <a:xfrm flipV="1">
            <a:off x="2667000" y="4475163"/>
            <a:ext cx="568325" cy="24923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76" idx="3"/>
            <a:endCxn id="76" idx="1"/>
          </p:cNvCxnSpPr>
          <p:nvPr/>
        </p:nvCxnSpPr>
        <p:spPr>
          <a:xfrm flipV="1">
            <a:off x="2057400" y="4322763"/>
            <a:ext cx="477838" cy="21113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26681" idx="3"/>
            <a:endCxn id="77" idx="2"/>
          </p:cNvCxnSpPr>
          <p:nvPr/>
        </p:nvCxnSpPr>
        <p:spPr>
          <a:xfrm flipV="1">
            <a:off x="1600200" y="4030663"/>
            <a:ext cx="990600" cy="25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73" idx="3"/>
          </p:cNvCxnSpPr>
          <p:nvPr/>
        </p:nvCxnSpPr>
        <p:spPr>
          <a:xfrm rot="16200000" flipH="1">
            <a:off x="2590800" y="2819400"/>
            <a:ext cx="782638" cy="47783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78" idx="3"/>
          </p:cNvCxnSpPr>
          <p:nvPr/>
        </p:nvCxnSpPr>
        <p:spPr>
          <a:xfrm rot="16200000" flipH="1">
            <a:off x="2019300" y="3086100"/>
            <a:ext cx="796925" cy="7207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74" idx="3"/>
            <a:endCxn id="80" idx="2"/>
          </p:cNvCxnSpPr>
          <p:nvPr/>
        </p:nvCxnSpPr>
        <p:spPr>
          <a:xfrm>
            <a:off x="1600200" y="3695700"/>
            <a:ext cx="473075" cy="3016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73" idx="3"/>
            <a:endCxn id="79" idx="2"/>
          </p:cNvCxnSpPr>
          <p:nvPr/>
        </p:nvCxnSpPr>
        <p:spPr>
          <a:xfrm>
            <a:off x="1524000" y="3390900"/>
            <a:ext cx="533400" cy="25876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5" name="Rounded Rectangle 154"/>
          <p:cNvSpPr/>
          <p:nvPr/>
        </p:nvSpPr>
        <p:spPr>
          <a:xfrm>
            <a:off x="7391400" y="3200400"/>
            <a:ext cx="6096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56" name="Rounded Rectangle 155"/>
          <p:cNvSpPr/>
          <p:nvPr/>
        </p:nvSpPr>
        <p:spPr>
          <a:xfrm>
            <a:off x="7010400" y="3581400"/>
            <a:ext cx="10668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57" name="Rounded Rectangle 156"/>
          <p:cNvSpPr/>
          <p:nvPr/>
        </p:nvSpPr>
        <p:spPr>
          <a:xfrm>
            <a:off x="7162800" y="3962400"/>
            <a:ext cx="14478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58" name="Rounded Rectangle 157"/>
          <p:cNvSpPr/>
          <p:nvPr/>
        </p:nvSpPr>
        <p:spPr>
          <a:xfrm>
            <a:off x="6934200" y="4419600"/>
            <a:ext cx="11430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59" name="Rounded Rectangle 158"/>
          <p:cNvSpPr/>
          <p:nvPr/>
        </p:nvSpPr>
        <p:spPr>
          <a:xfrm>
            <a:off x="6705600" y="4800600"/>
            <a:ext cx="1066800" cy="228600"/>
          </a:xfrm>
          <a:prstGeom prst="roundRect">
            <a:avLst/>
          </a:prstGeom>
          <a:solidFill>
            <a:schemeClr val="tx2">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60" name="Rounded Rectangle 159"/>
          <p:cNvSpPr/>
          <p:nvPr/>
        </p:nvSpPr>
        <p:spPr>
          <a:xfrm>
            <a:off x="6172200" y="5181600"/>
            <a:ext cx="15240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61" name="Rounded Rectangle 160"/>
          <p:cNvSpPr/>
          <p:nvPr/>
        </p:nvSpPr>
        <p:spPr>
          <a:xfrm>
            <a:off x="5410200" y="5562600"/>
            <a:ext cx="9906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62" name="Rounded Rectangle 161"/>
          <p:cNvSpPr/>
          <p:nvPr/>
        </p:nvSpPr>
        <p:spPr>
          <a:xfrm>
            <a:off x="4419600" y="5867400"/>
            <a:ext cx="16002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63" name="Rounded Rectangle 162"/>
          <p:cNvSpPr/>
          <p:nvPr/>
        </p:nvSpPr>
        <p:spPr>
          <a:xfrm>
            <a:off x="5105400" y="3429000"/>
            <a:ext cx="9906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64" name="Rounded Rectangle 163"/>
          <p:cNvSpPr/>
          <p:nvPr/>
        </p:nvSpPr>
        <p:spPr>
          <a:xfrm>
            <a:off x="5410200" y="2405063"/>
            <a:ext cx="10668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65" name="Rounded Rectangle 164"/>
          <p:cNvSpPr/>
          <p:nvPr/>
        </p:nvSpPr>
        <p:spPr>
          <a:xfrm>
            <a:off x="4038600" y="2133600"/>
            <a:ext cx="12192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b="1">
              <a:solidFill>
                <a:srgbClr val="FFFFFF"/>
              </a:solidFill>
              <a:cs typeface="Arial" charset="0"/>
            </a:endParaRPr>
          </a:p>
        </p:txBody>
      </p:sp>
      <p:sp>
        <p:nvSpPr>
          <p:cNvPr id="166" name="Rounded Rectangle 165"/>
          <p:cNvSpPr/>
          <p:nvPr/>
        </p:nvSpPr>
        <p:spPr>
          <a:xfrm>
            <a:off x="4191000" y="3962400"/>
            <a:ext cx="16764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69" name="Rounded Rectangle 168"/>
          <p:cNvSpPr/>
          <p:nvPr/>
        </p:nvSpPr>
        <p:spPr>
          <a:xfrm>
            <a:off x="4724400" y="4267200"/>
            <a:ext cx="9906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0" name="Rounded Rectangle 169"/>
          <p:cNvSpPr/>
          <p:nvPr/>
        </p:nvSpPr>
        <p:spPr>
          <a:xfrm>
            <a:off x="3429000" y="2819400"/>
            <a:ext cx="10668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1" name="Rounded Rectangle 170"/>
          <p:cNvSpPr/>
          <p:nvPr/>
        </p:nvSpPr>
        <p:spPr>
          <a:xfrm>
            <a:off x="2209800" y="2438400"/>
            <a:ext cx="13716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2" name="Rounded Rectangle 171"/>
          <p:cNvSpPr/>
          <p:nvPr/>
        </p:nvSpPr>
        <p:spPr>
          <a:xfrm>
            <a:off x="1219200" y="2819400"/>
            <a:ext cx="12192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3" name="Rounded Rectangle 172"/>
          <p:cNvSpPr/>
          <p:nvPr/>
        </p:nvSpPr>
        <p:spPr>
          <a:xfrm>
            <a:off x="838200" y="3276600"/>
            <a:ext cx="6858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4" name="Rounded Rectangle 173"/>
          <p:cNvSpPr/>
          <p:nvPr/>
        </p:nvSpPr>
        <p:spPr>
          <a:xfrm>
            <a:off x="533400" y="3581400"/>
            <a:ext cx="1066800" cy="228600"/>
          </a:xfrm>
          <a:prstGeom prst="roundRect">
            <a:avLst/>
          </a:prstGeom>
          <a:solidFill>
            <a:schemeClr val="accent2">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5" name="Rounded Rectangle 174"/>
          <p:cNvSpPr/>
          <p:nvPr/>
        </p:nvSpPr>
        <p:spPr>
          <a:xfrm>
            <a:off x="609600" y="3962400"/>
            <a:ext cx="9906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6" name="Rounded Rectangle 175"/>
          <p:cNvSpPr/>
          <p:nvPr/>
        </p:nvSpPr>
        <p:spPr>
          <a:xfrm>
            <a:off x="304800" y="4419600"/>
            <a:ext cx="17526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7" name="Rounded Rectangle 176"/>
          <p:cNvSpPr/>
          <p:nvPr/>
        </p:nvSpPr>
        <p:spPr>
          <a:xfrm>
            <a:off x="838200" y="4724400"/>
            <a:ext cx="21336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8" name="Rounded Rectangle 177"/>
          <p:cNvSpPr/>
          <p:nvPr/>
        </p:nvSpPr>
        <p:spPr>
          <a:xfrm>
            <a:off x="2895600" y="5029200"/>
            <a:ext cx="13716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79" name="Rounded Rectangle 178"/>
          <p:cNvSpPr/>
          <p:nvPr/>
        </p:nvSpPr>
        <p:spPr>
          <a:xfrm>
            <a:off x="685800" y="5410200"/>
            <a:ext cx="16764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80" name="Rounded Rectangle 179"/>
          <p:cNvSpPr/>
          <p:nvPr/>
        </p:nvSpPr>
        <p:spPr>
          <a:xfrm>
            <a:off x="1828800" y="5791200"/>
            <a:ext cx="18288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81" name="Rounded Rectangle 180"/>
          <p:cNvSpPr/>
          <p:nvPr/>
        </p:nvSpPr>
        <p:spPr>
          <a:xfrm>
            <a:off x="3505200" y="6096000"/>
            <a:ext cx="8382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154" name="Rounded Rectangle 153"/>
          <p:cNvSpPr/>
          <p:nvPr/>
        </p:nvSpPr>
        <p:spPr>
          <a:xfrm>
            <a:off x="7239000" y="2847975"/>
            <a:ext cx="1066800" cy="228600"/>
          </a:xfrm>
          <a:prstGeom prst="round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
              <a:solidFill>
                <a:srgbClr val="FFFFFF"/>
              </a:solidFill>
              <a:cs typeface="Arial" charset="0"/>
            </a:endParaRPr>
          </a:p>
        </p:txBody>
      </p:sp>
      <p:sp>
        <p:nvSpPr>
          <p:cNvPr id="26678" name="Rectangle 3"/>
          <p:cNvSpPr>
            <a:spLocks noGrp="1" noChangeArrowheads="1"/>
          </p:cNvSpPr>
          <p:nvPr>
            <p:ph type="title"/>
          </p:nvPr>
        </p:nvSpPr>
        <p:spPr>
          <a:xfrm>
            <a:off x="685800" y="304800"/>
            <a:ext cx="8229600" cy="1143000"/>
          </a:xfrm>
        </p:spPr>
        <p:txBody>
          <a:bodyPr/>
          <a:lstStyle/>
          <a:p>
            <a:r>
              <a:rPr lang="en-US" sz="3200" b="1" i="1" smtClean="0">
                <a:latin typeface="Arial" charset="0"/>
                <a:cs typeface="Arial" charset="0"/>
              </a:rPr>
              <a:t>Locations - MTT Sites (US)</a:t>
            </a:r>
          </a:p>
        </p:txBody>
      </p:sp>
      <p:sp>
        <p:nvSpPr>
          <p:cNvPr id="26679" name="Text Box 23"/>
          <p:cNvSpPr txBox="1">
            <a:spLocks noChangeArrowheads="1"/>
          </p:cNvSpPr>
          <p:nvPr/>
        </p:nvSpPr>
        <p:spPr bwMode="auto">
          <a:xfrm>
            <a:off x="914400" y="3200400"/>
            <a:ext cx="571500"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NPS</a:t>
            </a:r>
          </a:p>
        </p:txBody>
      </p:sp>
      <p:sp>
        <p:nvSpPr>
          <p:cNvPr id="26680" name="Text Box 24"/>
          <p:cNvSpPr txBox="1">
            <a:spLocks noChangeArrowheads="1"/>
          </p:cNvSpPr>
          <p:nvPr/>
        </p:nvSpPr>
        <p:spPr bwMode="auto">
          <a:xfrm>
            <a:off x="381000" y="4343400"/>
            <a:ext cx="1649413"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Camp Pendleton</a:t>
            </a:r>
          </a:p>
        </p:txBody>
      </p:sp>
      <p:sp>
        <p:nvSpPr>
          <p:cNvPr id="26681" name="Text Box 25"/>
          <p:cNvSpPr txBox="1">
            <a:spLocks noChangeArrowheads="1"/>
          </p:cNvSpPr>
          <p:nvPr/>
        </p:nvSpPr>
        <p:spPr bwMode="auto">
          <a:xfrm>
            <a:off x="628650" y="3886200"/>
            <a:ext cx="971550"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Ft. Irwin</a:t>
            </a:r>
          </a:p>
        </p:txBody>
      </p:sp>
      <p:sp>
        <p:nvSpPr>
          <p:cNvPr id="26682" name="Text Box 26"/>
          <p:cNvSpPr txBox="1">
            <a:spLocks noChangeArrowheads="1"/>
          </p:cNvSpPr>
          <p:nvPr/>
        </p:nvSpPr>
        <p:spPr bwMode="auto">
          <a:xfrm>
            <a:off x="609600" y="3505200"/>
            <a:ext cx="957263"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DLIFLC</a:t>
            </a:r>
          </a:p>
        </p:txBody>
      </p:sp>
      <p:sp>
        <p:nvSpPr>
          <p:cNvPr id="26683" name="Text Box 27"/>
          <p:cNvSpPr txBox="1">
            <a:spLocks noChangeArrowheads="1"/>
          </p:cNvSpPr>
          <p:nvPr/>
        </p:nvSpPr>
        <p:spPr bwMode="auto">
          <a:xfrm>
            <a:off x="762000" y="5334000"/>
            <a:ext cx="1581150"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Elmendorf AFB</a:t>
            </a:r>
          </a:p>
        </p:txBody>
      </p:sp>
      <p:sp>
        <p:nvSpPr>
          <p:cNvPr id="26684" name="Text Box 28"/>
          <p:cNvSpPr txBox="1">
            <a:spLocks noChangeArrowheads="1"/>
          </p:cNvSpPr>
          <p:nvPr/>
        </p:nvSpPr>
        <p:spPr bwMode="auto">
          <a:xfrm>
            <a:off x="914400" y="4648200"/>
            <a:ext cx="2001838"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Davis-Monthan AFB</a:t>
            </a:r>
          </a:p>
        </p:txBody>
      </p:sp>
      <p:sp>
        <p:nvSpPr>
          <p:cNvPr id="26685" name="Text Box 29"/>
          <p:cNvSpPr txBox="1">
            <a:spLocks noChangeArrowheads="1"/>
          </p:cNvSpPr>
          <p:nvPr/>
        </p:nvSpPr>
        <p:spPr bwMode="auto">
          <a:xfrm>
            <a:off x="2895600" y="4953000"/>
            <a:ext cx="1371600"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Ft. Huachuca</a:t>
            </a:r>
          </a:p>
        </p:txBody>
      </p:sp>
      <p:sp>
        <p:nvSpPr>
          <p:cNvPr id="26686" name="Text Box 30"/>
          <p:cNvSpPr txBox="1">
            <a:spLocks noChangeArrowheads="1"/>
          </p:cNvSpPr>
          <p:nvPr/>
        </p:nvSpPr>
        <p:spPr bwMode="auto">
          <a:xfrm>
            <a:off x="4191000" y="3886200"/>
            <a:ext cx="1638300"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Goodfellow AFB</a:t>
            </a:r>
          </a:p>
        </p:txBody>
      </p:sp>
      <p:sp>
        <p:nvSpPr>
          <p:cNvPr id="26687" name="Text Box 31"/>
          <p:cNvSpPr txBox="1">
            <a:spLocks noChangeArrowheads="1"/>
          </p:cNvSpPr>
          <p:nvPr/>
        </p:nvSpPr>
        <p:spPr bwMode="auto">
          <a:xfrm>
            <a:off x="4495800" y="5791200"/>
            <a:ext cx="1465263"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Lackland AFB</a:t>
            </a:r>
          </a:p>
        </p:txBody>
      </p:sp>
      <p:sp>
        <p:nvSpPr>
          <p:cNvPr id="26688" name="Text Box 32"/>
          <p:cNvSpPr txBox="1">
            <a:spLocks noChangeArrowheads="1"/>
          </p:cNvSpPr>
          <p:nvPr/>
        </p:nvSpPr>
        <p:spPr bwMode="auto">
          <a:xfrm>
            <a:off x="1828800" y="5715000"/>
            <a:ext cx="1857375"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Schofield Barracks</a:t>
            </a:r>
          </a:p>
        </p:txBody>
      </p:sp>
      <p:sp>
        <p:nvSpPr>
          <p:cNvPr id="26689" name="Text Box 33"/>
          <p:cNvSpPr txBox="1">
            <a:spLocks noChangeArrowheads="1"/>
          </p:cNvSpPr>
          <p:nvPr/>
        </p:nvSpPr>
        <p:spPr bwMode="auto">
          <a:xfrm>
            <a:off x="3505200" y="6019800"/>
            <a:ext cx="822325"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MCBH</a:t>
            </a:r>
          </a:p>
        </p:txBody>
      </p:sp>
      <p:sp>
        <p:nvSpPr>
          <p:cNvPr id="26690" name="Text Box 34"/>
          <p:cNvSpPr txBox="1">
            <a:spLocks noChangeArrowheads="1"/>
          </p:cNvSpPr>
          <p:nvPr/>
        </p:nvSpPr>
        <p:spPr bwMode="auto">
          <a:xfrm>
            <a:off x="4038600" y="2057400"/>
            <a:ext cx="1182688"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Offutt AFB</a:t>
            </a:r>
          </a:p>
        </p:txBody>
      </p:sp>
      <p:sp>
        <p:nvSpPr>
          <p:cNvPr id="26691" name="Text Box 35"/>
          <p:cNvSpPr txBox="1">
            <a:spLocks noChangeArrowheads="1"/>
          </p:cNvSpPr>
          <p:nvPr/>
        </p:nvSpPr>
        <p:spPr bwMode="auto">
          <a:xfrm>
            <a:off x="5157788" y="3352800"/>
            <a:ext cx="938212"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Ft. Riley</a:t>
            </a:r>
          </a:p>
        </p:txBody>
      </p:sp>
      <p:sp>
        <p:nvSpPr>
          <p:cNvPr id="26692" name="Text Box 36"/>
          <p:cNvSpPr txBox="1">
            <a:spLocks noChangeArrowheads="1"/>
          </p:cNvSpPr>
          <p:nvPr/>
        </p:nvSpPr>
        <p:spPr bwMode="auto">
          <a:xfrm>
            <a:off x="6172200" y="5105400"/>
            <a:ext cx="1492250"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Hurlburt Field</a:t>
            </a:r>
          </a:p>
        </p:txBody>
      </p:sp>
      <p:sp>
        <p:nvSpPr>
          <p:cNvPr id="26693" name="Text Box 38"/>
          <p:cNvSpPr txBox="1">
            <a:spLocks noChangeArrowheads="1"/>
          </p:cNvSpPr>
          <p:nvPr/>
        </p:nvSpPr>
        <p:spPr bwMode="auto">
          <a:xfrm>
            <a:off x="3429000" y="2743200"/>
            <a:ext cx="1119188"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Ft. Carson</a:t>
            </a:r>
          </a:p>
        </p:txBody>
      </p:sp>
      <p:sp>
        <p:nvSpPr>
          <p:cNvPr id="26694" name="Text Box 39"/>
          <p:cNvSpPr txBox="1">
            <a:spLocks noChangeArrowheads="1"/>
          </p:cNvSpPr>
          <p:nvPr/>
        </p:nvSpPr>
        <p:spPr bwMode="auto">
          <a:xfrm>
            <a:off x="6934200" y="4343400"/>
            <a:ext cx="1165225"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Ft. Gordon</a:t>
            </a:r>
          </a:p>
        </p:txBody>
      </p:sp>
      <p:sp>
        <p:nvSpPr>
          <p:cNvPr id="26695" name="Text Box 40"/>
          <p:cNvSpPr txBox="1">
            <a:spLocks noChangeArrowheads="1"/>
          </p:cNvSpPr>
          <p:nvPr/>
        </p:nvSpPr>
        <p:spPr bwMode="auto">
          <a:xfrm>
            <a:off x="7010400" y="3505200"/>
            <a:ext cx="1143000" cy="338138"/>
          </a:xfrm>
          <a:prstGeom prst="rect">
            <a:avLst/>
          </a:prstGeom>
          <a:noFill/>
          <a:ln w="9525">
            <a:noFill/>
            <a:miter lim="800000"/>
            <a:headEnd/>
            <a:tailEnd/>
          </a:ln>
        </p:spPr>
        <p:txBody>
          <a:bodyPr>
            <a:spAutoFit/>
          </a:bodyPr>
          <a:lstStyle/>
          <a:p>
            <a:r>
              <a:rPr lang="en-US" sz="1600" b="1">
                <a:solidFill>
                  <a:schemeClr val="bg1"/>
                </a:solidFill>
                <a:latin typeface="Times New Roman" pitchFamily="18" charset="0"/>
              </a:rPr>
              <a:t>Ft. Bragg</a:t>
            </a:r>
          </a:p>
        </p:txBody>
      </p:sp>
      <p:sp>
        <p:nvSpPr>
          <p:cNvPr id="26696" name="Text Box 41"/>
          <p:cNvSpPr txBox="1">
            <a:spLocks noChangeArrowheads="1"/>
          </p:cNvSpPr>
          <p:nvPr/>
        </p:nvSpPr>
        <p:spPr bwMode="auto">
          <a:xfrm>
            <a:off x="7162800" y="3886200"/>
            <a:ext cx="1477963"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Camp Lejeune</a:t>
            </a:r>
          </a:p>
        </p:txBody>
      </p:sp>
      <p:sp>
        <p:nvSpPr>
          <p:cNvPr id="26697" name="Text Box 43"/>
          <p:cNvSpPr txBox="1">
            <a:spLocks noChangeArrowheads="1"/>
          </p:cNvSpPr>
          <p:nvPr/>
        </p:nvSpPr>
        <p:spPr bwMode="auto">
          <a:xfrm>
            <a:off x="1295400" y="2743200"/>
            <a:ext cx="1125538"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Nellis AFB</a:t>
            </a:r>
          </a:p>
        </p:txBody>
      </p:sp>
      <p:sp>
        <p:nvSpPr>
          <p:cNvPr id="26698" name="Text Box 45"/>
          <p:cNvSpPr txBox="1">
            <a:spLocks noChangeArrowheads="1"/>
          </p:cNvSpPr>
          <p:nvPr/>
        </p:nvSpPr>
        <p:spPr bwMode="auto">
          <a:xfrm>
            <a:off x="5486400" y="5486400"/>
            <a:ext cx="881063"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Ft. Polk</a:t>
            </a:r>
          </a:p>
        </p:txBody>
      </p:sp>
      <p:sp>
        <p:nvSpPr>
          <p:cNvPr id="26699" name="Text Box 47"/>
          <p:cNvSpPr txBox="1">
            <a:spLocks noChangeArrowheads="1"/>
          </p:cNvSpPr>
          <p:nvPr/>
        </p:nvSpPr>
        <p:spPr bwMode="auto">
          <a:xfrm>
            <a:off x="4754563" y="4191000"/>
            <a:ext cx="960437"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Ft. Hood</a:t>
            </a:r>
          </a:p>
        </p:txBody>
      </p:sp>
      <p:sp>
        <p:nvSpPr>
          <p:cNvPr id="26700" name="Text Box 48"/>
          <p:cNvSpPr txBox="1">
            <a:spLocks noChangeArrowheads="1"/>
          </p:cNvSpPr>
          <p:nvPr/>
        </p:nvSpPr>
        <p:spPr bwMode="auto">
          <a:xfrm>
            <a:off x="7239000" y="2786063"/>
            <a:ext cx="1143000" cy="338137"/>
          </a:xfrm>
          <a:prstGeom prst="rect">
            <a:avLst/>
          </a:prstGeom>
          <a:noFill/>
          <a:ln w="9525">
            <a:noFill/>
            <a:miter lim="800000"/>
            <a:headEnd/>
            <a:tailEnd/>
          </a:ln>
        </p:spPr>
        <p:txBody>
          <a:bodyPr>
            <a:spAutoFit/>
          </a:bodyPr>
          <a:lstStyle/>
          <a:p>
            <a:r>
              <a:rPr lang="en-US" sz="1600" b="1">
                <a:solidFill>
                  <a:schemeClr val="bg1"/>
                </a:solidFill>
                <a:latin typeface="Times New Roman" pitchFamily="18" charset="0"/>
              </a:rPr>
              <a:t>Ft. Meade</a:t>
            </a:r>
          </a:p>
        </p:txBody>
      </p:sp>
      <p:sp>
        <p:nvSpPr>
          <p:cNvPr id="26701" name="Text Box 49"/>
          <p:cNvSpPr txBox="1">
            <a:spLocks noChangeArrowheads="1"/>
          </p:cNvSpPr>
          <p:nvPr/>
        </p:nvSpPr>
        <p:spPr bwMode="auto">
          <a:xfrm>
            <a:off x="7391400" y="3124200"/>
            <a:ext cx="560388"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DIA</a:t>
            </a:r>
          </a:p>
        </p:txBody>
      </p:sp>
      <p:sp>
        <p:nvSpPr>
          <p:cNvPr id="26702" name="Text Box 51"/>
          <p:cNvSpPr txBox="1">
            <a:spLocks noChangeArrowheads="1"/>
          </p:cNvSpPr>
          <p:nvPr/>
        </p:nvSpPr>
        <p:spPr bwMode="auto">
          <a:xfrm>
            <a:off x="5386388" y="2328863"/>
            <a:ext cx="1120775" cy="338137"/>
          </a:xfrm>
          <a:prstGeom prst="rect">
            <a:avLst/>
          </a:prstGeom>
          <a:noFill/>
          <a:ln w="9525" algn="ctr">
            <a:noFill/>
            <a:miter lim="800000"/>
            <a:headEnd/>
            <a:tailEnd/>
          </a:ln>
        </p:spPr>
        <p:txBody>
          <a:bodyPr wrap="none">
            <a:spAutoFit/>
          </a:bodyPr>
          <a:lstStyle/>
          <a:p>
            <a:pPr algn="ctr"/>
            <a:r>
              <a:rPr lang="en-US" sz="1600" b="1">
                <a:solidFill>
                  <a:schemeClr val="bg1"/>
                </a:solidFill>
                <a:latin typeface="Times New Roman" pitchFamily="18" charset="0"/>
              </a:rPr>
              <a:t>Ft. McCoy</a:t>
            </a:r>
          </a:p>
        </p:txBody>
      </p:sp>
      <p:sp>
        <p:nvSpPr>
          <p:cNvPr id="26703" name="Text Box 53"/>
          <p:cNvSpPr txBox="1">
            <a:spLocks noChangeArrowheads="1"/>
          </p:cNvSpPr>
          <p:nvPr/>
        </p:nvSpPr>
        <p:spPr bwMode="auto">
          <a:xfrm>
            <a:off x="6705600" y="4724400"/>
            <a:ext cx="1077913"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Ft. Gillem</a:t>
            </a:r>
          </a:p>
        </p:txBody>
      </p:sp>
      <p:sp>
        <p:nvSpPr>
          <p:cNvPr id="26704" name="Text Box 54"/>
          <p:cNvSpPr txBox="1">
            <a:spLocks noChangeArrowheads="1"/>
          </p:cNvSpPr>
          <p:nvPr/>
        </p:nvSpPr>
        <p:spPr bwMode="auto">
          <a:xfrm>
            <a:off x="2209800" y="2362200"/>
            <a:ext cx="1409700"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300</a:t>
            </a:r>
            <a:r>
              <a:rPr lang="en-US" sz="1600" b="1" baseline="30000">
                <a:solidFill>
                  <a:schemeClr val="bg1"/>
                </a:solidFill>
                <a:latin typeface="Times New Roman" pitchFamily="18" charset="0"/>
              </a:rPr>
              <a:t>th</a:t>
            </a:r>
            <a:r>
              <a:rPr lang="en-US" sz="1600" b="1">
                <a:solidFill>
                  <a:schemeClr val="bg1"/>
                </a:solidFill>
                <a:latin typeface="Times New Roman" pitchFamily="18" charset="0"/>
              </a:rPr>
              <a:t> MI BDE</a:t>
            </a:r>
          </a:p>
        </p:txBody>
      </p:sp>
      <p:sp>
        <p:nvSpPr>
          <p:cNvPr id="58" name="Oval 57"/>
          <p:cNvSpPr/>
          <p:nvPr/>
        </p:nvSpPr>
        <p:spPr>
          <a:xfrm flipV="1">
            <a:off x="6553200" y="33147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9" name="Oval 58"/>
          <p:cNvSpPr/>
          <p:nvPr/>
        </p:nvSpPr>
        <p:spPr>
          <a:xfrm flipV="1">
            <a:off x="6553200" y="35052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0" name="Oval 59"/>
          <p:cNvSpPr/>
          <p:nvPr/>
        </p:nvSpPr>
        <p:spPr>
          <a:xfrm flipV="1">
            <a:off x="6400800" y="3902075"/>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1" name="Oval 60"/>
          <p:cNvSpPr/>
          <p:nvPr/>
        </p:nvSpPr>
        <p:spPr>
          <a:xfrm flipV="1">
            <a:off x="6569075" y="39624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2" name="Oval 61"/>
          <p:cNvSpPr/>
          <p:nvPr/>
        </p:nvSpPr>
        <p:spPr>
          <a:xfrm flipV="1">
            <a:off x="6096000" y="41910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3" name="Oval 62"/>
          <p:cNvSpPr/>
          <p:nvPr/>
        </p:nvSpPr>
        <p:spPr>
          <a:xfrm flipV="1">
            <a:off x="5883275" y="4244975"/>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4" name="Oval 63"/>
          <p:cNvSpPr/>
          <p:nvPr/>
        </p:nvSpPr>
        <p:spPr>
          <a:xfrm flipV="1">
            <a:off x="5638800" y="46482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5" name="Oval 64"/>
          <p:cNvSpPr/>
          <p:nvPr/>
        </p:nvSpPr>
        <p:spPr>
          <a:xfrm flipV="1">
            <a:off x="4968875" y="46482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6" name="Oval 65"/>
          <p:cNvSpPr/>
          <p:nvPr/>
        </p:nvSpPr>
        <p:spPr>
          <a:xfrm flipV="1">
            <a:off x="4572000" y="46482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7" name="Oval 66"/>
          <p:cNvSpPr/>
          <p:nvPr/>
        </p:nvSpPr>
        <p:spPr>
          <a:xfrm flipV="1">
            <a:off x="4419600" y="48768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8" name="Oval 67"/>
          <p:cNvSpPr/>
          <p:nvPr/>
        </p:nvSpPr>
        <p:spPr>
          <a:xfrm flipV="1">
            <a:off x="4267200" y="4587875"/>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9" name="Oval 68"/>
          <p:cNvSpPr/>
          <p:nvPr/>
        </p:nvSpPr>
        <p:spPr>
          <a:xfrm flipV="1">
            <a:off x="4587875" y="3749675"/>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0" name="Oval 69"/>
          <p:cNvSpPr/>
          <p:nvPr/>
        </p:nvSpPr>
        <p:spPr>
          <a:xfrm flipV="1">
            <a:off x="4648200" y="33528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1" name="Oval 70"/>
          <p:cNvSpPr/>
          <p:nvPr/>
        </p:nvSpPr>
        <p:spPr>
          <a:xfrm flipV="1">
            <a:off x="5105400" y="30480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2" name="Oval 71"/>
          <p:cNvSpPr/>
          <p:nvPr/>
        </p:nvSpPr>
        <p:spPr>
          <a:xfrm flipV="1">
            <a:off x="3825875" y="36576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3" name="Oval 72"/>
          <p:cNvSpPr/>
          <p:nvPr/>
        </p:nvSpPr>
        <p:spPr>
          <a:xfrm flipV="1">
            <a:off x="3200400" y="34290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4" name="Oval 73"/>
          <p:cNvSpPr/>
          <p:nvPr/>
        </p:nvSpPr>
        <p:spPr>
          <a:xfrm flipV="1">
            <a:off x="3216275" y="4359275"/>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5" name="Oval 74"/>
          <p:cNvSpPr/>
          <p:nvPr/>
        </p:nvSpPr>
        <p:spPr>
          <a:xfrm flipV="1">
            <a:off x="3200400" y="45720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6" name="Oval 75"/>
          <p:cNvSpPr/>
          <p:nvPr/>
        </p:nvSpPr>
        <p:spPr>
          <a:xfrm flipV="1">
            <a:off x="2514600" y="4206875"/>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7" name="Oval 76"/>
          <p:cNvSpPr/>
          <p:nvPr/>
        </p:nvSpPr>
        <p:spPr>
          <a:xfrm flipV="1">
            <a:off x="2590800" y="39624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8" name="Oval 77"/>
          <p:cNvSpPr/>
          <p:nvPr/>
        </p:nvSpPr>
        <p:spPr>
          <a:xfrm flipV="1">
            <a:off x="2759075" y="3825875"/>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9" name="Oval 78"/>
          <p:cNvSpPr/>
          <p:nvPr/>
        </p:nvSpPr>
        <p:spPr>
          <a:xfrm flipV="1">
            <a:off x="2057400" y="35814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0" name="Oval 79"/>
          <p:cNvSpPr/>
          <p:nvPr/>
        </p:nvSpPr>
        <p:spPr>
          <a:xfrm flipV="1">
            <a:off x="2073275" y="3657600"/>
            <a:ext cx="136525" cy="136525"/>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1" name="Oval 80"/>
          <p:cNvSpPr/>
          <p:nvPr/>
        </p:nvSpPr>
        <p:spPr>
          <a:xfrm flipV="1">
            <a:off x="2987675" y="5426075"/>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2" name="Oval 81"/>
          <p:cNvSpPr/>
          <p:nvPr/>
        </p:nvSpPr>
        <p:spPr>
          <a:xfrm flipV="1">
            <a:off x="3825875" y="5426075"/>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3" name="Oval 82"/>
          <p:cNvSpPr/>
          <p:nvPr/>
        </p:nvSpPr>
        <p:spPr>
          <a:xfrm flipV="1">
            <a:off x="3962400" y="5486400"/>
            <a:ext cx="136525" cy="13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26731" name="Picture 107" descr="LifeLong.jpg">
            <a:hlinkClick r:id="rId3" action="ppaction://hlinksldjump"/>
          </p:cNvPr>
          <p:cNvPicPr>
            <a:picLocks noChangeAspect="1"/>
          </p:cNvPicPr>
          <p:nvPr/>
        </p:nvPicPr>
        <p:blipFill>
          <a:blip r:embed="rId4"/>
          <a:srcRect/>
          <a:stretch>
            <a:fillRect/>
          </a:stretch>
        </p:blipFill>
        <p:spPr bwMode="auto">
          <a:xfrm>
            <a:off x="8382000" y="1219200"/>
            <a:ext cx="381000" cy="19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5" descr="worldmap2.png"/>
          <p:cNvPicPr>
            <a:picLocks noChangeAspect="1"/>
          </p:cNvPicPr>
          <p:nvPr/>
        </p:nvPicPr>
        <p:blipFill>
          <a:blip r:embed="rId2"/>
          <a:srcRect/>
          <a:stretch>
            <a:fillRect/>
          </a:stretch>
        </p:blipFill>
        <p:spPr bwMode="auto">
          <a:xfrm>
            <a:off x="-2857500" y="647700"/>
            <a:ext cx="13868400" cy="7162800"/>
          </a:xfrm>
          <a:prstGeom prst="rect">
            <a:avLst/>
          </a:prstGeom>
          <a:noFill/>
          <a:ln w="9525">
            <a:noFill/>
            <a:miter lim="800000"/>
            <a:headEnd/>
            <a:tailEnd/>
          </a:ln>
        </p:spPr>
      </p:pic>
      <p:sp>
        <p:nvSpPr>
          <p:cNvPr id="27650" name="Rectangle 3"/>
          <p:cNvSpPr>
            <a:spLocks noGrp="1" noChangeArrowheads="1"/>
          </p:cNvSpPr>
          <p:nvPr>
            <p:ph type="title"/>
          </p:nvPr>
        </p:nvSpPr>
        <p:spPr>
          <a:xfrm>
            <a:off x="1524000" y="304800"/>
            <a:ext cx="6248400" cy="1143000"/>
          </a:xfrm>
        </p:spPr>
        <p:txBody>
          <a:bodyPr/>
          <a:lstStyle/>
          <a:p>
            <a:r>
              <a:rPr lang="en-US" sz="3200" b="1" i="1" smtClean="0">
                <a:latin typeface="Arial" charset="0"/>
                <a:cs typeface="Arial" charset="0"/>
              </a:rPr>
              <a:t>Locations: </a:t>
            </a:r>
            <a:br>
              <a:rPr lang="en-US" sz="3200" b="1" i="1" smtClean="0">
                <a:latin typeface="Arial" charset="0"/>
                <a:cs typeface="Arial" charset="0"/>
              </a:rPr>
            </a:br>
            <a:r>
              <a:rPr lang="en-US" sz="3200" b="1" i="1" smtClean="0">
                <a:latin typeface="Arial" charset="0"/>
                <a:cs typeface="Arial" charset="0"/>
              </a:rPr>
              <a:t>MTT Sites (Worldwide)</a:t>
            </a:r>
          </a:p>
        </p:txBody>
      </p:sp>
      <p:sp>
        <p:nvSpPr>
          <p:cNvPr id="122884" name="AutoShape 4"/>
          <p:cNvSpPr>
            <a:spLocks noChangeArrowheads="1"/>
          </p:cNvSpPr>
          <p:nvPr/>
        </p:nvSpPr>
        <p:spPr bwMode="auto">
          <a:xfrm>
            <a:off x="7162800" y="4267200"/>
            <a:ext cx="228600" cy="228600"/>
          </a:xfrm>
          <a:prstGeom prst="star5">
            <a:avLst/>
          </a:prstGeom>
          <a:gradFill rotWithShape="1">
            <a:gsLst>
              <a:gs pos="0">
                <a:srgbClr val="0000FF"/>
              </a:gs>
              <a:gs pos="100000">
                <a:srgbClr val="0000FF">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sp>
        <p:nvSpPr>
          <p:cNvPr id="122885" name="AutoShape 5"/>
          <p:cNvSpPr>
            <a:spLocks noChangeArrowheads="1"/>
          </p:cNvSpPr>
          <p:nvPr/>
        </p:nvSpPr>
        <p:spPr bwMode="auto">
          <a:xfrm>
            <a:off x="4267200" y="3810000"/>
            <a:ext cx="228600" cy="228600"/>
          </a:xfrm>
          <a:prstGeom prst="star5">
            <a:avLst/>
          </a:prstGeom>
          <a:gradFill rotWithShape="1">
            <a:gsLst>
              <a:gs pos="0">
                <a:srgbClr val="0000FF"/>
              </a:gs>
              <a:gs pos="100000">
                <a:srgbClr val="0000FF">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sp>
        <p:nvSpPr>
          <p:cNvPr id="122887" name="AutoShape 7"/>
          <p:cNvSpPr>
            <a:spLocks noChangeArrowheads="1"/>
          </p:cNvSpPr>
          <p:nvPr/>
        </p:nvSpPr>
        <p:spPr bwMode="auto">
          <a:xfrm>
            <a:off x="4419600" y="3829050"/>
            <a:ext cx="228600" cy="228600"/>
          </a:xfrm>
          <a:prstGeom prst="star5">
            <a:avLst/>
          </a:prstGeom>
          <a:gradFill rotWithShape="1">
            <a:gsLst>
              <a:gs pos="0">
                <a:srgbClr val="0000FF"/>
              </a:gs>
              <a:gs pos="100000">
                <a:srgbClr val="0000FF">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sp>
        <p:nvSpPr>
          <p:cNvPr id="122888" name="AutoShape 8"/>
          <p:cNvSpPr>
            <a:spLocks noChangeArrowheads="1"/>
          </p:cNvSpPr>
          <p:nvPr/>
        </p:nvSpPr>
        <p:spPr bwMode="auto">
          <a:xfrm>
            <a:off x="4114800" y="3733800"/>
            <a:ext cx="228600" cy="228600"/>
          </a:xfrm>
          <a:prstGeom prst="star5">
            <a:avLst/>
          </a:prstGeom>
          <a:gradFill rotWithShape="1">
            <a:gsLst>
              <a:gs pos="0">
                <a:srgbClr val="0000FF"/>
              </a:gs>
              <a:gs pos="100000">
                <a:srgbClr val="0000FF">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sp>
        <p:nvSpPr>
          <p:cNvPr id="122889" name="AutoShape 9"/>
          <p:cNvSpPr>
            <a:spLocks noChangeArrowheads="1"/>
          </p:cNvSpPr>
          <p:nvPr/>
        </p:nvSpPr>
        <p:spPr bwMode="auto">
          <a:xfrm>
            <a:off x="7239000" y="3962400"/>
            <a:ext cx="228600" cy="228600"/>
          </a:xfrm>
          <a:prstGeom prst="star5">
            <a:avLst/>
          </a:prstGeom>
          <a:gradFill rotWithShape="1">
            <a:gsLst>
              <a:gs pos="0">
                <a:srgbClr val="0000FF"/>
              </a:gs>
              <a:gs pos="100000">
                <a:srgbClr val="0000FF">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sp>
        <p:nvSpPr>
          <p:cNvPr id="122890" name="AutoShape 10"/>
          <p:cNvSpPr>
            <a:spLocks noChangeArrowheads="1"/>
          </p:cNvSpPr>
          <p:nvPr/>
        </p:nvSpPr>
        <p:spPr bwMode="auto">
          <a:xfrm>
            <a:off x="1219200" y="3886200"/>
            <a:ext cx="609600" cy="587375"/>
          </a:xfrm>
          <a:prstGeom prst="star5">
            <a:avLst/>
          </a:prstGeom>
          <a:gradFill rotWithShape="1">
            <a:gsLst>
              <a:gs pos="0">
                <a:srgbClr val="FF0000"/>
              </a:gs>
              <a:gs pos="100000">
                <a:srgbClr val="FF0000">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sp>
        <p:nvSpPr>
          <p:cNvPr id="122891" name="AutoShape 11"/>
          <p:cNvSpPr>
            <a:spLocks noChangeArrowheads="1"/>
          </p:cNvSpPr>
          <p:nvPr/>
        </p:nvSpPr>
        <p:spPr bwMode="auto">
          <a:xfrm>
            <a:off x="6934200" y="4495800"/>
            <a:ext cx="228600" cy="228600"/>
          </a:xfrm>
          <a:prstGeom prst="star5">
            <a:avLst/>
          </a:prstGeom>
          <a:gradFill rotWithShape="1">
            <a:gsLst>
              <a:gs pos="0">
                <a:srgbClr val="0000FF"/>
              </a:gs>
              <a:gs pos="100000">
                <a:srgbClr val="0000FF">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sp>
        <p:nvSpPr>
          <p:cNvPr id="27658" name="Text Box 13"/>
          <p:cNvSpPr txBox="1">
            <a:spLocks noChangeArrowheads="1"/>
          </p:cNvSpPr>
          <p:nvPr/>
        </p:nvSpPr>
        <p:spPr bwMode="auto">
          <a:xfrm>
            <a:off x="4343400" y="3505200"/>
            <a:ext cx="1371600" cy="336550"/>
          </a:xfrm>
          <a:prstGeom prst="rect">
            <a:avLst/>
          </a:prstGeom>
          <a:noFill/>
          <a:ln w="9525">
            <a:noFill/>
            <a:miter lim="800000"/>
            <a:headEnd/>
            <a:tailEnd/>
          </a:ln>
        </p:spPr>
        <p:txBody>
          <a:bodyPr>
            <a:spAutoFit/>
          </a:bodyPr>
          <a:lstStyle/>
          <a:p>
            <a:r>
              <a:rPr lang="en-US" sz="1400" b="1">
                <a:latin typeface="Times New Roman" pitchFamily="18" charset="0"/>
              </a:rPr>
              <a:t>Menwith</a:t>
            </a:r>
            <a:r>
              <a:rPr lang="en-US" sz="1600" b="1">
                <a:latin typeface="Times New Roman" pitchFamily="18" charset="0"/>
              </a:rPr>
              <a:t> Hill</a:t>
            </a:r>
          </a:p>
        </p:txBody>
      </p:sp>
      <p:sp>
        <p:nvSpPr>
          <p:cNvPr id="27659" name="Text Box 14"/>
          <p:cNvSpPr txBox="1">
            <a:spLocks noChangeArrowheads="1"/>
          </p:cNvSpPr>
          <p:nvPr/>
        </p:nvSpPr>
        <p:spPr bwMode="auto">
          <a:xfrm>
            <a:off x="2895600" y="3657600"/>
            <a:ext cx="1219200" cy="304800"/>
          </a:xfrm>
          <a:prstGeom prst="rect">
            <a:avLst/>
          </a:prstGeom>
          <a:noFill/>
          <a:ln w="9525">
            <a:noFill/>
            <a:miter lim="800000"/>
            <a:headEnd/>
            <a:tailEnd/>
          </a:ln>
        </p:spPr>
        <p:txBody>
          <a:bodyPr>
            <a:spAutoFit/>
          </a:bodyPr>
          <a:lstStyle/>
          <a:p>
            <a:pPr algn="r"/>
            <a:r>
              <a:rPr lang="en-US" sz="1400" b="1">
                <a:latin typeface="Times New Roman" pitchFamily="18" charset="0"/>
              </a:rPr>
              <a:t>Mildenhall</a:t>
            </a:r>
          </a:p>
        </p:txBody>
      </p:sp>
      <p:sp>
        <p:nvSpPr>
          <p:cNvPr id="27660" name="Text Box 15"/>
          <p:cNvSpPr txBox="1">
            <a:spLocks noChangeArrowheads="1"/>
          </p:cNvSpPr>
          <p:nvPr/>
        </p:nvSpPr>
        <p:spPr bwMode="auto">
          <a:xfrm>
            <a:off x="3276600" y="3886200"/>
            <a:ext cx="1003300" cy="304800"/>
          </a:xfrm>
          <a:prstGeom prst="rect">
            <a:avLst/>
          </a:prstGeom>
          <a:noFill/>
          <a:ln w="9525">
            <a:noFill/>
            <a:miter lim="800000"/>
            <a:headEnd/>
            <a:tailEnd/>
          </a:ln>
        </p:spPr>
        <p:txBody>
          <a:bodyPr wrap="none">
            <a:spAutoFit/>
          </a:bodyPr>
          <a:lstStyle/>
          <a:p>
            <a:r>
              <a:rPr lang="en-US" sz="1400" b="1">
                <a:latin typeface="Times New Roman" pitchFamily="18" charset="0"/>
              </a:rPr>
              <a:t>Darmstadt</a:t>
            </a:r>
          </a:p>
        </p:txBody>
      </p:sp>
      <p:sp>
        <p:nvSpPr>
          <p:cNvPr id="27661" name="Text Box 16"/>
          <p:cNvSpPr txBox="1">
            <a:spLocks noChangeArrowheads="1"/>
          </p:cNvSpPr>
          <p:nvPr/>
        </p:nvSpPr>
        <p:spPr bwMode="auto">
          <a:xfrm>
            <a:off x="4648200" y="3810000"/>
            <a:ext cx="1023938" cy="304800"/>
          </a:xfrm>
          <a:prstGeom prst="rect">
            <a:avLst/>
          </a:prstGeom>
          <a:noFill/>
          <a:ln w="9525">
            <a:noFill/>
            <a:miter lim="800000"/>
            <a:headEnd/>
            <a:tailEnd/>
          </a:ln>
        </p:spPr>
        <p:txBody>
          <a:bodyPr wrap="none">
            <a:spAutoFit/>
          </a:bodyPr>
          <a:lstStyle/>
          <a:p>
            <a:r>
              <a:rPr lang="en-US" sz="1400" b="1">
                <a:latin typeface="Times New Roman" pitchFamily="18" charset="0"/>
              </a:rPr>
              <a:t>Wiesbaden</a:t>
            </a:r>
          </a:p>
        </p:txBody>
      </p:sp>
      <p:sp>
        <p:nvSpPr>
          <p:cNvPr id="27662" name="Text Box 17"/>
          <p:cNvSpPr txBox="1">
            <a:spLocks noChangeArrowheads="1"/>
          </p:cNvSpPr>
          <p:nvPr/>
        </p:nvSpPr>
        <p:spPr bwMode="auto">
          <a:xfrm>
            <a:off x="5638800" y="4191000"/>
            <a:ext cx="661988" cy="307975"/>
          </a:xfrm>
          <a:prstGeom prst="rect">
            <a:avLst/>
          </a:prstGeom>
          <a:noFill/>
          <a:ln w="9525">
            <a:noFill/>
            <a:miter lim="800000"/>
            <a:headEnd/>
            <a:tailEnd/>
          </a:ln>
        </p:spPr>
        <p:txBody>
          <a:bodyPr wrap="none">
            <a:spAutoFit/>
          </a:bodyPr>
          <a:lstStyle/>
          <a:p>
            <a:r>
              <a:rPr lang="en-US" sz="1400" b="1">
                <a:latin typeface="Times New Roman" pitchFamily="18" charset="0"/>
              </a:rPr>
              <a:t>Kabul</a:t>
            </a:r>
          </a:p>
        </p:txBody>
      </p:sp>
      <p:sp>
        <p:nvSpPr>
          <p:cNvPr id="27663" name="Text Box 18"/>
          <p:cNvSpPr txBox="1">
            <a:spLocks noChangeArrowheads="1"/>
          </p:cNvSpPr>
          <p:nvPr/>
        </p:nvSpPr>
        <p:spPr bwMode="auto">
          <a:xfrm>
            <a:off x="7467600" y="3886200"/>
            <a:ext cx="1358900" cy="336550"/>
          </a:xfrm>
          <a:prstGeom prst="rect">
            <a:avLst/>
          </a:prstGeom>
          <a:noFill/>
          <a:ln w="9525">
            <a:noFill/>
            <a:miter lim="800000"/>
            <a:headEnd/>
            <a:tailEnd/>
          </a:ln>
        </p:spPr>
        <p:txBody>
          <a:bodyPr wrap="none">
            <a:spAutoFit/>
          </a:bodyPr>
          <a:lstStyle/>
          <a:p>
            <a:r>
              <a:rPr lang="en-US" sz="1400" b="1">
                <a:latin typeface="Times New Roman" pitchFamily="18" charset="0"/>
              </a:rPr>
              <a:t>Misawa</a:t>
            </a:r>
            <a:r>
              <a:rPr lang="en-US" sz="1600" b="1">
                <a:latin typeface="Times New Roman" pitchFamily="18" charset="0"/>
              </a:rPr>
              <a:t> NIOC</a:t>
            </a:r>
          </a:p>
        </p:txBody>
      </p:sp>
      <p:sp>
        <p:nvSpPr>
          <p:cNvPr id="27664" name="Text Box 19"/>
          <p:cNvSpPr txBox="1">
            <a:spLocks noChangeArrowheads="1"/>
          </p:cNvSpPr>
          <p:nvPr/>
        </p:nvSpPr>
        <p:spPr bwMode="auto">
          <a:xfrm>
            <a:off x="7397750" y="4267200"/>
            <a:ext cx="1136650" cy="304800"/>
          </a:xfrm>
          <a:prstGeom prst="rect">
            <a:avLst/>
          </a:prstGeom>
          <a:noFill/>
          <a:ln w="9525">
            <a:noFill/>
            <a:miter lim="800000"/>
            <a:headEnd/>
            <a:tailEnd/>
          </a:ln>
        </p:spPr>
        <p:txBody>
          <a:bodyPr wrap="none">
            <a:spAutoFit/>
          </a:bodyPr>
          <a:lstStyle/>
          <a:p>
            <a:r>
              <a:rPr lang="en-US" sz="1400" b="1">
                <a:latin typeface="Times New Roman" pitchFamily="18" charset="0"/>
              </a:rPr>
              <a:t>Camp Zama</a:t>
            </a:r>
          </a:p>
        </p:txBody>
      </p:sp>
      <p:sp>
        <p:nvSpPr>
          <p:cNvPr id="27665" name="Text Box 20"/>
          <p:cNvSpPr txBox="1">
            <a:spLocks noChangeArrowheads="1"/>
          </p:cNvSpPr>
          <p:nvPr/>
        </p:nvSpPr>
        <p:spPr bwMode="auto">
          <a:xfrm>
            <a:off x="7162800" y="4495800"/>
            <a:ext cx="1231900" cy="336550"/>
          </a:xfrm>
          <a:prstGeom prst="rect">
            <a:avLst/>
          </a:prstGeom>
          <a:noFill/>
          <a:ln w="9525">
            <a:noFill/>
            <a:miter lim="800000"/>
            <a:headEnd/>
            <a:tailEnd/>
          </a:ln>
        </p:spPr>
        <p:txBody>
          <a:bodyPr wrap="none">
            <a:spAutoFit/>
          </a:bodyPr>
          <a:lstStyle/>
          <a:p>
            <a:r>
              <a:rPr lang="en-US" sz="1400" b="1">
                <a:latin typeface="Times New Roman" pitchFamily="18" charset="0"/>
              </a:rPr>
              <a:t>Kadena</a:t>
            </a:r>
            <a:r>
              <a:rPr lang="en-US" sz="1600" b="1">
                <a:latin typeface="Times New Roman" pitchFamily="18" charset="0"/>
              </a:rPr>
              <a:t> AFB</a:t>
            </a:r>
          </a:p>
        </p:txBody>
      </p:sp>
      <p:sp>
        <p:nvSpPr>
          <p:cNvPr id="27666" name="Text Box 22"/>
          <p:cNvSpPr txBox="1">
            <a:spLocks noChangeArrowheads="1"/>
          </p:cNvSpPr>
          <p:nvPr/>
        </p:nvSpPr>
        <p:spPr bwMode="auto">
          <a:xfrm>
            <a:off x="4495800" y="3962400"/>
            <a:ext cx="935038" cy="304800"/>
          </a:xfrm>
          <a:prstGeom prst="rect">
            <a:avLst/>
          </a:prstGeom>
          <a:noFill/>
          <a:ln w="9525">
            <a:noFill/>
            <a:miter lim="800000"/>
            <a:headEnd/>
            <a:tailEnd/>
          </a:ln>
        </p:spPr>
        <p:txBody>
          <a:bodyPr wrap="none">
            <a:spAutoFit/>
          </a:bodyPr>
          <a:lstStyle/>
          <a:p>
            <a:r>
              <a:rPr lang="en-US" sz="1400" b="1">
                <a:latin typeface="Times New Roman" pitchFamily="18" charset="0"/>
              </a:rPr>
              <a:t>Garmisch</a:t>
            </a:r>
          </a:p>
        </p:txBody>
      </p:sp>
      <p:sp>
        <p:nvSpPr>
          <p:cNvPr id="122903" name="AutoShape 23"/>
          <p:cNvSpPr>
            <a:spLocks noChangeArrowheads="1"/>
          </p:cNvSpPr>
          <p:nvPr/>
        </p:nvSpPr>
        <p:spPr bwMode="auto">
          <a:xfrm>
            <a:off x="4343400" y="3886200"/>
            <a:ext cx="228600" cy="228600"/>
          </a:xfrm>
          <a:prstGeom prst="star5">
            <a:avLst/>
          </a:prstGeom>
          <a:gradFill rotWithShape="1">
            <a:gsLst>
              <a:gs pos="0">
                <a:srgbClr val="0000FF"/>
              </a:gs>
              <a:gs pos="100000">
                <a:srgbClr val="0000FF">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sp>
        <p:nvSpPr>
          <p:cNvPr id="23" name="AutoShape 23"/>
          <p:cNvSpPr>
            <a:spLocks noChangeArrowheads="1"/>
          </p:cNvSpPr>
          <p:nvPr/>
        </p:nvSpPr>
        <p:spPr bwMode="auto">
          <a:xfrm>
            <a:off x="5410200" y="4191000"/>
            <a:ext cx="228600" cy="228600"/>
          </a:xfrm>
          <a:prstGeom prst="star5">
            <a:avLst/>
          </a:prstGeom>
          <a:gradFill rotWithShape="1">
            <a:gsLst>
              <a:gs pos="0">
                <a:srgbClr val="0000FF"/>
              </a:gs>
              <a:gs pos="100000">
                <a:srgbClr val="0000FF">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sp>
        <p:nvSpPr>
          <p:cNvPr id="27" name="AutoShape 8"/>
          <p:cNvSpPr>
            <a:spLocks noChangeArrowheads="1"/>
          </p:cNvSpPr>
          <p:nvPr/>
        </p:nvSpPr>
        <p:spPr bwMode="auto">
          <a:xfrm>
            <a:off x="4114800" y="3581400"/>
            <a:ext cx="228600" cy="228600"/>
          </a:xfrm>
          <a:prstGeom prst="star5">
            <a:avLst/>
          </a:prstGeom>
          <a:gradFill rotWithShape="1">
            <a:gsLst>
              <a:gs pos="0">
                <a:srgbClr val="0000FF"/>
              </a:gs>
              <a:gs pos="100000">
                <a:srgbClr val="0000FF">
                  <a:gamma/>
                  <a:shade val="46275"/>
                  <a:invGamma/>
                </a:srgbClr>
              </a:gs>
            </a:gsLst>
            <a:path path="shape">
              <a:fillToRect l="50000" t="50000" r="50000" b="50000"/>
            </a:path>
          </a:gradFill>
          <a:ln w="9525" algn="ctr">
            <a:solidFill>
              <a:schemeClr val="tx1"/>
            </a:solidFill>
            <a:miter lim="800000"/>
            <a:headEnd/>
            <a:tailEnd/>
          </a:ln>
          <a:effectLst/>
        </p:spPr>
        <p:txBody>
          <a:bodyPr wrap="none" anchor="ctr"/>
          <a:lstStyle/>
          <a:p>
            <a:pPr>
              <a:defRPr/>
            </a:pPr>
            <a:endParaRPr lang="en-US"/>
          </a:p>
        </p:txBody>
      </p:sp>
      <p:pic>
        <p:nvPicPr>
          <p:cNvPr id="27670" name="Picture 23" descr="LifeLong.jpg">
            <a:hlinkClick r:id="rId3" action="ppaction://hlinksldjump"/>
          </p:cNvPr>
          <p:cNvPicPr>
            <a:picLocks noChangeAspect="1"/>
          </p:cNvPicPr>
          <p:nvPr/>
        </p:nvPicPr>
        <p:blipFill>
          <a:blip r:embed="rId4"/>
          <a:srcRect/>
          <a:stretch>
            <a:fillRect/>
          </a:stretch>
        </p:blipFill>
        <p:spPr bwMode="auto">
          <a:xfrm>
            <a:off x="8534400" y="1143000"/>
            <a:ext cx="381000" cy="19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11907</TotalTime>
  <Words>1413</Words>
  <Application>Microsoft Office PowerPoint</Application>
  <PresentationFormat>On-screen Show (4:3)</PresentationFormat>
  <Paragraphs>299</Paragraphs>
  <Slides>25</Slides>
  <Notes>6</Notes>
  <HiddenSlides>0</HiddenSlides>
  <MMClips>1</MMClips>
  <ScaleCrop>false</ScaleCrop>
  <HeadingPairs>
    <vt:vector size="6" baseType="variant">
      <vt:variant>
        <vt:lpstr>Fonts Used</vt:lpstr>
      </vt:variant>
      <vt:variant>
        <vt:i4>8</vt:i4>
      </vt:variant>
      <vt:variant>
        <vt:lpstr>Design Template</vt:lpstr>
      </vt:variant>
      <vt:variant>
        <vt:i4>3</vt:i4>
      </vt:variant>
      <vt:variant>
        <vt:lpstr>Slide Titles</vt:lpstr>
      </vt:variant>
      <vt:variant>
        <vt:i4>25</vt:i4>
      </vt:variant>
    </vt:vector>
  </HeadingPairs>
  <TitlesOfParts>
    <vt:vector size="36" baseType="lpstr">
      <vt:lpstr>Arial</vt:lpstr>
      <vt:lpstr>Calibri</vt:lpstr>
      <vt:lpstr>Times New Roman</vt:lpstr>
      <vt:lpstr>Gulim</vt:lpstr>
      <vt:lpstr>Wingdings</vt:lpstr>
      <vt:lpstr>宋体</vt:lpstr>
      <vt:lpstr>Arial Unicode MS</vt:lpstr>
      <vt:lpstr>Arial Narrow</vt:lpstr>
      <vt:lpstr>Office Theme</vt:lpstr>
      <vt:lpstr>Office Theme</vt:lpstr>
      <vt:lpstr>Office Theme</vt:lpstr>
      <vt:lpstr>Slide 1</vt:lpstr>
      <vt:lpstr> Distance Learning Overview Today’s Agenda </vt:lpstr>
      <vt:lpstr>Slide 3</vt:lpstr>
      <vt:lpstr>Slide 4</vt:lpstr>
      <vt:lpstr>Slide 5</vt:lpstr>
      <vt:lpstr> Distance Learning Programs </vt:lpstr>
      <vt:lpstr>Slide 7</vt:lpstr>
      <vt:lpstr>Locations - MTT Sites (US)</vt:lpstr>
      <vt:lpstr>Locations:  MTT Sites (Worldwide)</vt:lpstr>
      <vt:lpstr>Distance Learning  Programs </vt:lpstr>
      <vt:lpstr>Slide 11</vt:lpstr>
      <vt:lpstr>Slide 12</vt:lpstr>
      <vt:lpstr>Slide 13</vt:lpstr>
      <vt:lpstr>Broadband Language Training System</vt:lpstr>
      <vt:lpstr>The BLTS Advantage—Greater Accessibility</vt:lpstr>
      <vt:lpstr>Language Training Detachment Current Status   27 activities/26 locations</vt:lpstr>
      <vt:lpstr>Slide 17</vt:lpstr>
      <vt:lpstr>AFPAK Hands Phase I-IV</vt:lpstr>
      <vt:lpstr>Slide 19</vt:lpstr>
      <vt:lpstr>Slide 20</vt:lpstr>
      <vt:lpstr>Life-Long Language Learning Core Principles</vt:lpstr>
      <vt:lpstr>Slide 22</vt:lpstr>
      <vt:lpstr>Reaching students in the next generation  Smart Phones &amp; Hand-held Devices</vt:lpstr>
      <vt:lpstr>LOGIN AS “GUEST” INPUT YOUR NAME</vt:lpstr>
      <vt:lpstr>Slide 25</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 Army</dc:creator>
  <cp:lastModifiedBy>dafoe.sl2</cp:lastModifiedBy>
  <cp:revision>535</cp:revision>
  <dcterms:created xsi:type="dcterms:W3CDTF">2010-02-26T19:40:50Z</dcterms:created>
  <dcterms:modified xsi:type="dcterms:W3CDTF">2011-11-01T19:06:18Z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0x0101007C2853C992085F4DA9A242E9C6E832C2</vt:lpwstr>
  </property>
</Properties>
</file>